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7" r:id="rId4"/>
    <p:sldId id="259" r:id="rId5"/>
    <p:sldId id="260" r:id="rId6"/>
    <p:sldId id="261" r:id="rId7"/>
    <p:sldId id="262" r:id="rId8"/>
    <p:sldId id="263" r:id="rId9"/>
    <p:sldId id="264" r:id="rId10"/>
    <p:sldId id="265" r:id="rId11"/>
    <p:sldId id="286" r:id="rId12"/>
    <p:sldId id="267" r:id="rId13"/>
    <p:sldId id="268" r:id="rId14"/>
    <p:sldId id="269" r:id="rId15"/>
    <p:sldId id="271" r:id="rId16"/>
    <p:sldId id="270" r:id="rId17"/>
    <p:sldId id="282" r:id="rId18"/>
    <p:sldId id="272" r:id="rId19"/>
    <p:sldId id="274" r:id="rId20"/>
    <p:sldId id="273" r:id="rId21"/>
    <p:sldId id="275" r:id="rId22"/>
    <p:sldId id="281" r:id="rId23"/>
    <p:sldId id="277" r:id="rId24"/>
    <p:sldId id="283" r:id="rId25"/>
    <p:sldId id="284" r:id="rId26"/>
    <p:sldId id="278" r:id="rId27"/>
    <p:sldId id="280" r:id="rId28"/>
    <p:sldId id="28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7" autoAdjust="0"/>
    <p:restoredTop sz="89332" autoAdjust="0"/>
  </p:normalViewPr>
  <p:slideViewPr>
    <p:cSldViewPr>
      <p:cViewPr>
        <p:scale>
          <a:sx n="165" d="100"/>
          <a:sy n="165" d="100"/>
        </p:scale>
        <p:origin x="-704" y="3248"/>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65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FD56FF50-05B8-4883-8682-B32727FEEE53}" type="datetimeFigureOut">
              <a:rPr lang="en-US" smtClean="0"/>
              <a:t>8/13/18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D7FACE98-945E-406A-83C9-C26CE49EEDA8}" type="slidenum">
              <a:rPr lang="en-US" smtClean="0"/>
              <a:t>‹#›</a:t>
            </a:fld>
            <a:endParaRPr lang="en-US" dirty="0"/>
          </a:p>
        </p:txBody>
      </p:sp>
    </p:spTree>
    <p:extLst>
      <p:ext uri="{BB962C8B-B14F-4D97-AF65-F5344CB8AC3E}">
        <p14:creationId xmlns:p14="http://schemas.microsoft.com/office/powerpoint/2010/main" val="35727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ACE98-945E-406A-83C9-C26CE49EEDA8}" type="slidenum">
              <a:rPr lang="en-US" smtClean="0"/>
              <a:t>1</a:t>
            </a:fld>
            <a:endParaRPr lang="en-US" dirty="0"/>
          </a:p>
        </p:txBody>
      </p:sp>
    </p:spTree>
    <p:extLst>
      <p:ext uri="{BB962C8B-B14F-4D97-AF65-F5344CB8AC3E}">
        <p14:creationId xmlns:p14="http://schemas.microsoft.com/office/powerpoint/2010/main" val="170109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ACE98-945E-406A-83C9-C26CE49EEDA8}" type="slidenum">
              <a:rPr lang="en-US" smtClean="0"/>
              <a:t>4</a:t>
            </a:fld>
            <a:endParaRPr lang="en-US" dirty="0"/>
          </a:p>
        </p:txBody>
      </p:sp>
    </p:spTree>
    <p:extLst>
      <p:ext uri="{BB962C8B-B14F-4D97-AF65-F5344CB8AC3E}">
        <p14:creationId xmlns:p14="http://schemas.microsoft.com/office/powerpoint/2010/main" val="70438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ACE98-945E-406A-83C9-C26CE49EEDA8}" type="slidenum">
              <a:rPr lang="en-US" smtClean="0"/>
              <a:t>7</a:t>
            </a:fld>
            <a:endParaRPr lang="en-US" dirty="0"/>
          </a:p>
        </p:txBody>
      </p:sp>
    </p:spTree>
    <p:extLst>
      <p:ext uri="{BB962C8B-B14F-4D97-AF65-F5344CB8AC3E}">
        <p14:creationId xmlns:p14="http://schemas.microsoft.com/office/powerpoint/2010/main" val="409837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ACE98-945E-406A-83C9-C26CE49EEDA8}" type="slidenum">
              <a:rPr lang="en-US" smtClean="0"/>
              <a:t>21</a:t>
            </a:fld>
            <a:endParaRPr lang="en-US" dirty="0"/>
          </a:p>
        </p:txBody>
      </p:sp>
    </p:spTree>
    <p:extLst>
      <p:ext uri="{BB962C8B-B14F-4D97-AF65-F5344CB8AC3E}">
        <p14:creationId xmlns:p14="http://schemas.microsoft.com/office/powerpoint/2010/main" val="273696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ACE98-945E-406A-83C9-C26CE49EEDA8}" type="slidenum">
              <a:rPr lang="en-US" smtClean="0"/>
              <a:t>23</a:t>
            </a:fld>
            <a:endParaRPr lang="en-US" dirty="0"/>
          </a:p>
        </p:txBody>
      </p:sp>
    </p:spTree>
    <p:extLst>
      <p:ext uri="{BB962C8B-B14F-4D97-AF65-F5344CB8AC3E}">
        <p14:creationId xmlns:p14="http://schemas.microsoft.com/office/powerpoint/2010/main" val="246487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ACE98-945E-406A-83C9-C26CE49EEDA8}" type="slidenum">
              <a:rPr lang="en-US" smtClean="0"/>
              <a:t>24</a:t>
            </a:fld>
            <a:endParaRPr lang="en-US" dirty="0"/>
          </a:p>
        </p:txBody>
      </p:sp>
    </p:spTree>
    <p:extLst>
      <p:ext uri="{BB962C8B-B14F-4D97-AF65-F5344CB8AC3E}">
        <p14:creationId xmlns:p14="http://schemas.microsoft.com/office/powerpoint/2010/main" val="266468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117E1-BF2B-4CFB-9706-C23292393F50}"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77452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117E1-BF2B-4CFB-9706-C23292393F50}"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303457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117E1-BF2B-4CFB-9706-C23292393F50}"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155353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117E1-BF2B-4CFB-9706-C23292393F50}"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352312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117E1-BF2B-4CFB-9706-C23292393F50}" type="datetimeFigureOut">
              <a:rPr lang="en-US" smtClean="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227513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117E1-BF2B-4CFB-9706-C23292393F50}" type="datetimeFigureOut">
              <a:rPr lang="en-US" smtClean="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86044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117E1-BF2B-4CFB-9706-C23292393F50}" type="datetimeFigureOut">
              <a:rPr lang="en-US" smtClean="0"/>
              <a:t>8/13/18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308023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117E1-BF2B-4CFB-9706-C23292393F50}" type="datetimeFigureOut">
              <a:rPr lang="en-US" smtClean="0"/>
              <a:t>8/13/18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20594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117E1-BF2B-4CFB-9706-C23292393F50}" type="datetimeFigureOut">
              <a:rPr lang="en-US" smtClean="0"/>
              <a:t>8/13/18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295019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117E1-BF2B-4CFB-9706-C23292393F50}" type="datetimeFigureOut">
              <a:rPr lang="en-US" smtClean="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81207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117E1-BF2B-4CFB-9706-C23292393F50}" type="datetimeFigureOut">
              <a:rPr lang="en-US" smtClean="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7EB1FD-42BE-4108-AD88-E83A3806C055}" type="slidenum">
              <a:rPr lang="en-US" smtClean="0"/>
              <a:t>‹#›</a:t>
            </a:fld>
            <a:endParaRPr lang="en-US" dirty="0"/>
          </a:p>
        </p:txBody>
      </p:sp>
    </p:spTree>
    <p:extLst>
      <p:ext uri="{BB962C8B-B14F-4D97-AF65-F5344CB8AC3E}">
        <p14:creationId xmlns:p14="http://schemas.microsoft.com/office/powerpoint/2010/main" val="1395942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17E1-BF2B-4CFB-9706-C23292393F50}" type="datetimeFigureOut">
              <a:rPr lang="en-US" smtClean="0"/>
              <a:t>8/13/18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EB1FD-42BE-4108-AD88-E83A3806C055}" type="slidenum">
              <a:rPr lang="en-US" smtClean="0"/>
              <a:t>‹#›</a:t>
            </a:fld>
            <a:endParaRPr lang="en-US" dirty="0"/>
          </a:p>
        </p:txBody>
      </p:sp>
    </p:spTree>
    <p:extLst>
      <p:ext uri="{BB962C8B-B14F-4D97-AF65-F5344CB8AC3E}">
        <p14:creationId xmlns:p14="http://schemas.microsoft.com/office/powerpoint/2010/main" val="327905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hyperlink" Target="mailto:clarissajaye@gmail.com" TargetMode="External"/><Relationship Id="rId6" Type="http://schemas.openxmlformats.org/officeDocument/2006/relationships/hyperlink" Target="http://www.lunchladiesmovie.com/" TargetMode="External"/><Relationship Id="rId7" Type="http://schemas.openxmlformats.org/officeDocument/2006/relationships/hyperlink" Target="mailto:info@ouatmedia.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30.jpeg"/><Relationship Id="rId5" Type="http://schemas.microsoft.com/office/2007/relationships/hdphoto" Target="../media/hdphoto6.wdp"/><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microsoft.com/office/2007/relationships/hdphoto" Target="../media/hdphoto7.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4"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12.png"/><Relationship Id="rId13" Type="http://schemas.openxmlformats.org/officeDocument/2006/relationships/image" Target="../media/image13.jpeg"/><Relationship Id="rId14" Type="http://schemas.openxmlformats.org/officeDocument/2006/relationships/image" Target="../media/image14.jpeg"/><Relationship Id="rId1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microsoft.com/office/2007/relationships/hdphoto" Target="../media/hdphoto1.wdp"/><Relationship Id="rId10"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microsoft.com/office/2007/relationships/hdphoto" Target="../media/hdphoto4.wdp"/><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4600" y="1752600"/>
            <a:ext cx="3965428" cy="4129513"/>
          </a:xfrm>
          <a:prstGeom prst="rect">
            <a:avLst/>
          </a:prstGeom>
        </p:spPr>
      </p:pic>
      <p:sp>
        <p:nvSpPr>
          <p:cNvPr id="4" name="TextBox 3"/>
          <p:cNvSpPr txBox="1"/>
          <p:nvPr/>
        </p:nvSpPr>
        <p:spPr>
          <a:xfrm>
            <a:off x="6518128" y="5638800"/>
            <a:ext cx="2440196" cy="1107996"/>
          </a:xfrm>
          <a:prstGeom prst="rect">
            <a:avLst/>
          </a:prstGeom>
          <a:noFill/>
        </p:spPr>
        <p:txBody>
          <a:bodyPr wrap="square" rtlCol="0">
            <a:spAutoFit/>
          </a:bodyPr>
          <a:lstStyle/>
          <a:p>
            <a:pPr algn="r"/>
            <a:r>
              <a:rPr lang="en-US" sz="1100" dirty="0" smtClean="0">
                <a:latin typeface="Century Schoolbook" panose="02040604050505020304" pitchFamily="18" charset="0"/>
              </a:rPr>
              <a:t>Duration: 18:51 Minutes </a:t>
            </a:r>
          </a:p>
          <a:p>
            <a:pPr algn="r"/>
            <a:r>
              <a:rPr lang="en-US" sz="1100" dirty="0" smtClean="0">
                <a:latin typeface="Century Schoolbook" panose="02040604050505020304" pitchFamily="18" charset="0"/>
              </a:rPr>
              <a:t>Aspect Ratio: 2:39 (Scope)</a:t>
            </a:r>
          </a:p>
          <a:p>
            <a:pPr algn="r"/>
            <a:r>
              <a:rPr lang="en-US" sz="1100" dirty="0" smtClean="0">
                <a:latin typeface="Century Schoolbook" panose="02040604050505020304" pitchFamily="18" charset="0"/>
              </a:rPr>
              <a:t>Shooting Format: Arri Alexa 3.2k</a:t>
            </a:r>
          </a:p>
          <a:p>
            <a:pPr algn="r"/>
            <a:r>
              <a:rPr lang="en-US" sz="1100" dirty="0" smtClean="0">
                <a:latin typeface="Century Schoolbook" panose="02040604050505020304" pitchFamily="18" charset="0"/>
              </a:rPr>
              <a:t>B/W Color: Color</a:t>
            </a:r>
          </a:p>
          <a:p>
            <a:pPr algn="r"/>
            <a:r>
              <a:rPr lang="en-US" sz="1100" dirty="0" smtClean="0">
                <a:latin typeface="Century Schoolbook" panose="02040604050505020304" pitchFamily="18" charset="0"/>
              </a:rPr>
              <a:t>Country of Production: USA</a:t>
            </a:r>
          </a:p>
          <a:p>
            <a:pPr algn="r"/>
            <a:r>
              <a:rPr lang="en-US" sz="1100" dirty="0" smtClean="0">
                <a:latin typeface="Century Schoolbook" panose="02040604050505020304" pitchFamily="18" charset="0"/>
              </a:rPr>
              <a:t>Year of Production: 2017</a:t>
            </a:r>
            <a:endParaRPr lang="en-US" sz="1100" dirty="0">
              <a:latin typeface="Century Schoolbook" panose="02040604050505020304" pitchFamily="18"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9144000" cy="1820045"/>
          </a:xfrm>
          <a:prstGeom prst="rect">
            <a:avLst/>
          </a:prstGeom>
        </p:spPr>
      </p:pic>
      <p:sp>
        <p:nvSpPr>
          <p:cNvPr id="3" name="TextBox 2"/>
          <p:cNvSpPr txBox="1"/>
          <p:nvPr/>
        </p:nvSpPr>
        <p:spPr>
          <a:xfrm>
            <a:off x="125622" y="5638800"/>
            <a:ext cx="2998578" cy="1107996"/>
          </a:xfrm>
          <a:prstGeom prst="rect">
            <a:avLst/>
          </a:prstGeom>
          <a:noFill/>
        </p:spPr>
        <p:txBody>
          <a:bodyPr wrap="square" rtlCol="0">
            <a:spAutoFit/>
          </a:bodyPr>
          <a:lstStyle/>
          <a:p>
            <a:r>
              <a:rPr lang="en-US" sz="1100" dirty="0" smtClean="0">
                <a:latin typeface="Century Schoolbook" panose="02040604050505020304" pitchFamily="18" charset="0"/>
              </a:rPr>
              <a:t>Contact: Clarissa Jacobson – 323.394.0078 </a:t>
            </a:r>
            <a:r>
              <a:rPr lang="en-US" sz="1100" dirty="0" smtClean="0">
                <a:latin typeface="Century Schoolbook" panose="02040604050505020304" pitchFamily="18" charset="0"/>
                <a:hlinkClick r:id="rId5"/>
              </a:rPr>
              <a:t>clarissajaye@gmail.com</a:t>
            </a:r>
            <a:endParaRPr lang="en-US" sz="1100" dirty="0" smtClean="0">
              <a:latin typeface="Century Schoolbook" panose="02040604050505020304" pitchFamily="18" charset="0"/>
            </a:endParaRPr>
          </a:p>
          <a:p>
            <a:r>
              <a:rPr lang="en-US" sz="1100" dirty="0" smtClean="0">
                <a:latin typeface="Century Schoolbook" panose="02040604050505020304" pitchFamily="18" charset="0"/>
                <a:hlinkClick r:id="rId6"/>
              </a:rPr>
              <a:t>www.lunchladiesmovie.com</a:t>
            </a:r>
            <a:r>
              <a:rPr lang="en-US" sz="1100" dirty="0" smtClean="0">
                <a:latin typeface="Century Schoolbook" panose="02040604050505020304" pitchFamily="18" charset="0"/>
              </a:rPr>
              <a:t/>
            </a:r>
            <a:br>
              <a:rPr lang="en-US" sz="1100" dirty="0" smtClean="0">
                <a:latin typeface="Century Schoolbook" panose="02040604050505020304" pitchFamily="18" charset="0"/>
              </a:rPr>
            </a:br>
            <a:r>
              <a:rPr lang="en-US" sz="1100" dirty="0" smtClean="0">
                <a:latin typeface="Century Schoolbook" panose="02040604050505020304" pitchFamily="18" charset="0"/>
              </a:rPr>
              <a:t>For Distribution Enquiries</a:t>
            </a:r>
          </a:p>
          <a:p>
            <a:r>
              <a:rPr lang="en-US" sz="1100" dirty="0" smtClean="0">
                <a:latin typeface="Century Schoolbook" panose="02040604050505020304" pitchFamily="18" charset="0"/>
              </a:rPr>
              <a:t>Contact: Ouat Media - 416.979.7380</a:t>
            </a:r>
          </a:p>
          <a:p>
            <a:r>
              <a:rPr lang="en-US" sz="1100" dirty="0" smtClean="0">
                <a:latin typeface="Century Schoolbook" panose="02040604050505020304" pitchFamily="18" charset="0"/>
                <a:hlinkClick r:id="rId7"/>
              </a:rPr>
              <a:t>info@ouatmedia.com</a:t>
            </a:r>
            <a:endParaRPr lang="en-US" sz="1100" dirty="0" smtClean="0">
              <a:latin typeface="Century Schoolbook" panose="02040604050505020304" pitchFamily="18" charset="0"/>
            </a:endParaRPr>
          </a:p>
        </p:txBody>
      </p:sp>
    </p:spTree>
    <p:extLst>
      <p:ext uri="{BB962C8B-B14F-4D97-AF65-F5344CB8AC3E}">
        <p14:creationId xmlns:p14="http://schemas.microsoft.com/office/powerpoint/2010/main" val="3305054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ris Ekstein, Director of Photography"/>
          <p:cNvPicPr/>
          <p:nvPr/>
        </p:nvPicPr>
        <p:blipFill rotWithShape="1">
          <a:blip r:embed="rId2"/>
          <a:srcRect/>
          <a:stretch/>
        </p:blipFill>
        <p:spPr bwMode="auto">
          <a:xfrm>
            <a:off x="-704857" y="3699773"/>
            <a:ext cx="2694305" cy="1795145"/>
          </a:xfrm>
          <a:prstGeom prst="rect">
            <a:avLst/>
          </a:prstGeom>
          <a:noFill/>
          <a:ln>
            <a:noFill/>
          </a:ln>
        </p:spPr>
      </p:pic>
      <p:sp>
        <p:nvSpPr>
          <p:cNvPr id="9" name="Title 1"/>
          <p:cNvSpPr txBox="1">
            <a:spLocks/>
          </p:cNvSpPr>
          <p:nvPr/>
        </p:nvSpPr>
        <p:spPr>
          <a:xfrm>
            <a:off x="7848600" y="76200"/>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14" name="Picture 13" descr="C:\Users\Clarissa\Desktop\Amelia Allwarden.jpg"/>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1219200"/>
            <a:ext cx="1595718" cy="1947173"/>
          </a:xfrm>
          <a:prstGeom prst="rect">
            <a:avLst/>
          </a:prstGeom>
          <a:noFill/>
          <a:ln>
            <a:noFill/>
          </a:ln>
        </p:spPr>
      </p:pic>
      <p:sp>
        <p:nvSpPr>
          <p:cNvPr id="16" name="TextBox 15"/>
          <p:cNvSpPr txBox="1"/>
          <p:nvPr/>
        </p:nvSpPr>
        <p:spPr>
          <a:xfrm>
            <a:off x="2362200" y="1371600"/>
            <a:ext cx="5791200" cy="1754326"/>
          </a:xfrm>
          <a:prstGeom prst="rect">
            <a:avLst/>
          </a:prstGeom>
          <a:noFill/>
        </p:spPr>
        <p:txBody>
          <a:bodyPr wrap="square" rtlCol="0">
            <a:spAutoFit/>
          </a:bodyPr>
          <a:lstStyle/>
          <a:p>
            <a:r>
              <a:rPr lang="en-US" sz="1200" b="1" dirty="0" smtClean="0">
                <a:latin typeface="Century Schoolbook" panose="02040604050505020304" pitchFamily="18" charset="0"/>
              </a:rPr>
              <a:t>AMELIA ALLWARDEN – Editor</a:t>
            </a:r>
          </a:p>
          <a:p>
            <a:endParaRPr lang="en-US" sz="1200" dirty="0" smtClean="0"/>
          </a:p>
          <a:p>
            <a:r>
              <a:rPr lang="en-US" sz="1200" dirty="0" smtClean="0">
                <a:latin typeface="Century Schoolbook" panose="02040604050505020304" pitchFamily="18" charset="0"/>
              </a:rPr>
              <a:t>Amelia </a:t>
            </a:r>
            <a:r>
              <a:rPr lang="en-US" sz="1200" dirty="0">
                <a:latin typeface="Century Schoolbook" panose="02040604050505020304" pitchFamily="18" charset="0"/>
              </a:rPr>
              <a:t>Allwarden grew up between two horse farms in New Hampshire, and worked on a blueberry farm as a </a:t>
            </a:r>
            <a:r>
              <a:rPr lang="en-US" sz="1200" dirty="0" smtClean="0">
                <a:latin typeface="Century Schoolbook" panose="02040604050505020304" pitchFamily="18" charset="0"/>
              </a:rPr>
              <a:t>teenager.  Never </a:t>
            </a:r>
            <a:r>
              <a:rPr lang="en-US" sz="1200" dirty="0">
                <a:latin typeface="Century Schoolbook" panose="02040604050505020304" pitchFamily="18" charset="0"/>
              </a:rPr>
              <a:t>wanting to be anything other than an editor, she moved to Los Angeles and interned with American Cinema Editors, where she learned the craft of editing in </a:t>
            </a:r>
            <a:r>
              <a:rPr lang="en-US" sz="1200" dirty="0" smtClean="0">
                <a:latin typeface="Century Schoolbook" panose="02040604050505020304" pitchFamily="18" charset="0"/>
              </a:rPr>
              <a:t>depth.  Reading </a:t>
            </a:r>
            <a:r>
              <a:rPr lang="en-US" sz="1200" dirty="0">
                <a:latin typeface="Century Schoolbook" panose="02040604050505020304" pitchFamily="18" charset="0"/>
              </a:rPr>
              <a:t>the Harry Potter books as a kid made her want to pursue a career in story </a:t>
            </a:r>
            <a:r>
              <a:rPr lang="en-US" sz="1200" dirty="0" smtClean="0">
                <a:latin typeface="Century Schoolbook" panose="02040604050505020304" pitchFamily="18" charset="0"/>
              </a:rPr>
              <a:t>telling.  She </a:t>
            </a:r>
            <a:r>
              <a:rPr lang="en-US" sz="1200" dirty="0">
                <a:latin typeface="Century Schoolbook" panose="02040604050505020304" pitchFamily="18" charset="0"/>
              </a:rPr>
              <a:t>still believes in magic, probably because editing IS magic.</a:t>
            </a:r>
          </a:p>
          <a:p>
            <a:endParaRPr lang="en-US" sz="1200" b="1" dirty="0" smtClean="0">
              <a:latin typeface="Century Schoolbook" panose="02040604050505020304" pitchFamily="18" charset="0"/>
            </a:endParaRPr>
          </a:p>
        </p:txBody>
      </p:sp>
      <p:sp>
        <p:nvSpPr>
          <p:cNvPr id="17" name="TextBox 16"/>
          <p:cNvSpPr txBox="1"/>
          <p:nvPr/>
        </p:nvSpPr>
        <p:spPr>
          <a:xfrm>
            <a:off x="2362200" y="3962400"/>
            <a:ext cx="5791200" cy="2123658"/>
          </a:xfrm>
          <a:prstGeom prst="rect">
            <a:avLst/>
          </a:prstGeom>
          <a:noFill/>
        </p:spPr>
        <p:txBody>
          <a:bodyPr wrap="square" rtlCol="0">
            <a:spAutoFit/>
          </a:bodyPr>
          <a:lstStyle/>
          <a:p>
            <a:r>
              <a:rPr lang="en-US" sz="1200" b="1" dirty="0" smtClean="0">
                <a:latin typeface="Century Schoolbook" panose="02040604050505020304" pitchFamily="18" charset="0"/>
              </a:rPr>
              <a:t>ANTONI M. MARCH – Composer</a:t>
            </a:r>
          </a:p>
          <a:p>
            <a:endParaRPr lang="en-US" sz="1200" b="1" dirty="0">
              <a:latin typeface="Century Schoolbook" panose="02040604050505020304" pitchFamily="18" charset="0"/>
            </a:endParaRPr>
          </a:p>
          <a:p>
            <a:r>
              <a:rPr lang="en-US" sz="1200" dirty="0">
                <a:latin typeface="Century Schoolbook" panose="02040604050505020304" pitchFamily="18" charset="0"/>
              </a:rPr>
              <a:t>At age 7, Antoni </a:t>
            </a:r>
            <a:r>
              <a:rPr lang="en-US" sz="1200" dirty="0" smtClean="0">
                <a:latin typeface="Century Schoolbook" panose="02040604050505020304" pitchFamily="18" charset="0"/>
              </a:rPr>
              <a:t>M. March </a:t>
            </a:r>
            <a:r>
              <a:rPr lang="en-US" sz="1200" dirty="0">
                <a:latin typeface="Century Schoolbook" panose="02040604050505020304" pitchFamily="18" charset="0"/>
              </a:rPr>
              <a:t>won his first prize for a composition.  At 14, he wrote and copyrighted an opera for symphony orchestra, choir and vocal soloists.  Today he is one of the youngest composers to have conducted and recorded his own music with a 67-piece symphony orchestra at the Eastwood Scoring Stage/Warner Bros. Studios.  A recent graduate of the Royal Conservatory of Madrid, Antoni has composed over seventy works with more than thirty of them performed in cities such as Los Angeles, London, Paris, </a:t>
            </a:r>
            <a:r>
              <a:rPr lang="en-US" sz="1200" dirty="0" smtClean="0">
                <a:latin typeface="Century Schoolbook" panose="02040604050505020304" pitchFamily="18" charset="0"/>
              </a:rPr>
              <a:t>Stockholm, Madrid </a:t>
            </a:r>
            <a:r>
              <a:rPr lang="en-US" sz="1200" dirty="0">
                <a:latin typeface="Century Schoolbook" panose="02040604050505020304" pitchFamily="18" charset="0"/>
              </a:rPr>
              <a:t>and Milan.  Awarded a Fulbright Scholarship for arts studies, he will be attending USC for their “Screen Scoring” </a:t>
            </a:r>
            <a:r>
              <a:rPr lang="en-US" sz="1200" dirty="0" smtClean="0">
                <a:latin typeface="Century Schoolbook" panose="02040604050505020304" pitchFamily="18" charset="0"/>
              </a:rPr>
              <a:t>Program.</a:t>
            </a:r>
            <a:endParaRPr lang="en-US" sz="1200" b="1" dirty="0" smtClean="0">
              <a:latin typeface="Century Schoolbook" panose="02040604050505020304" pitchFamily="18" charset="0"/>
            </a:endParaRPr>
          </a:p>
        </p:txBody>
      </p:sp>
      <p:pic>
        <p:nvPicPr>
          <p:cNvPr id="1026" name="Picture 2" descr="C:\Users\Clarissa\Desktop\Antoni March.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7200" y="4114800"/>
            <a:ext cx="1622933" cy="194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6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248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5" name="TextBox 4"/>
          <p:cNvSpPr txBox="1"/>
          <p:nvPr/>
        </p:nvSpPr>
        <p:spPr>
          <a:xfrm>
            <a:off x="2819400" y="1143000"/>
            <a:ext cx="5791200" cy="1938992"/>
          </a:xfrm>
          <a:prstGeom prst="rect">
            <a:avLst/>
          </a:prstGeom>
          <a:noFill/>
        </p:spPr>
        <p:txBody>
          <a:bodyPr wrap="square" rtlCol="0">
            <a:spAutoFit/>
          </a:bodyPr>
          <a:lstStyle/>
          <a:p>
            <a:r>
              <a:rPr lang="en-US" sz="1200" b="1" dirty="0" smtClean="0">
                <a:latin typeface="Century Schoolbook" panose="02040604050505020304" pitchFamily="18" charset="0"/>
              </a:rPr>
              <a:t>RAY &amp; ALICIA HO – Production Designers</a:t>
            </a:r>
          </a:p>
          <a:p>
            <a:endParaRPr lang="en-US" sz="1200" b="1" dirty="0" smtClean="0">
              <a:latin typeface="Century Schoolbook" panose="02040604050505020304" pitchFamily="18" charset="0"/>
            </a:endParaRPr>
          </a:p>
          <a:p>
            <a:r>
              <a:rPr lang="en-US" sz="1200" dirty="0">
                <a:latin typeface="Century Schoolbook" panose="02040604050505020304" pitchFamily="18" charset="0"/>
              </a:rPr>
              <a:t>Husband and wife team, Ray and Alicia Ho have done production design and set dressing for film, TV, various music videos and theatre.  In addition, Ray is a bitchin’ tattoo artist and builder boy wonder while Alicia has a background in Interior design, Art History and is fierce with a sewing machine.  A force to be reckoned with, Ray and Alicia were hired one week before filming, and were able to transform the Lunch Ladies’ empty kitchen into a huge crazy mess, complete with amazing homemade stenciled food cans and boxes (see photo to left) and an overkill of Johnny Depp memorabilia.</a:t>
            </a:r>
          </a:p>
        </p:txBody>
      </p:sp>
      <p:sp>
        <p:nvSpPr>
          <p:cNvPr id="6" name="TextBox 5"/>
          <p:cNvSpPr txBox="1"/>
          <p:nvPr/>
        </p:nvSpPr>
        <p:spPr>
          <a:xfrm>
            <a:off x="2667000" y="3817146"/>
            <a:ext cx="5791200" cy="1569660"/>
          </a:xfrm>
          <a:prstGeom prst="rect">
            <a:avLst/>
          </a:prstGeom>
          <a:noFill/>
        </p:spPr>
        <p:txBody>
          <a:bodyPr wrap="square" rtlCol="0">
            <a:spAutoFit/>
          </a:bodyPr>
          <a:lstStyle/>
          <a:p>
            <a:r>
              <a:rPr lang="en-US" sz="1200" b="1" dirty="0" smtClean="0">
                <a:latin typeface="Century Schoolbook" panose="02040604050505020304" pitchFamily="18" charset="0"/>
              </a:rPr>
              <a:t>ERIC RAGAN – Line Producer</a:t>
            </a:r>
          </a:p>
          <a:p>
            <a:endParaRPr lang="en-US" sz="1200" b="1" dirty="0" smtClean="0">
              <a:latin typeface="Century Schoolbook" panose="02040604050505020304" pitchFamily="18" charset="0"/>
            </a:endParaRPr>
          </a:p>
          <a:p>
            <a:r>
              <a:rPr lang="en-US" sz="1200" dirty="0">
                <a:latin typeface="Century Schoolbook" panose="02040604050505020304" pitchFamily="18" charset="0"/>
              </a:rPr>
              <a:t>Eric Ragan </a:t>
            </a:r>
            <a:r>
              <a:rPr lang="en-US" sz="1200" dirty="0" smtClean="0">
                <a:latin typeface="Century Schoolbook" panose="02040604050505020304" pitchFamily="18" charset="0"/>
              </a:rPr>
              <a:t>is a </a:t>
            </a:r>
            <a:r>
              <a:rPr lang="en-US" sz="1200" dirty="0">
                <a:latin typeface="Century Schoolbook" panose="02040604050505020304" pitchFamily="18" charset="0"/>
              </a:rPr>
              <a:t>freelance </a:t>
            </a:r>
            <a:r>
              <a:rPr lang="en-US" sz="1200" dirty="0" smtClean="0">
                <a:latin typeface="Century Schoolbook" panose="02040604050505020304" pitchFamily="18" charset="0"/>
              </a:rPr>
              <a:t>producer</a:t>
            </a:r>
            <a:r>
              <a:rPr lang="en-US" sz="1200" dirty="0">
                <a:latin typeface="Century Schoolbook" panose="02040604050505020304" pitchFamily="18" charset="0"/>
              </a:rPr>
              <a:t>, </a:t>
            </a:r>
            <a:r>
              <a:rPr lang="en-US" sz="1200" dirty="0" smtClean="0">
                <a:latin typeface="Century Schoolbook" panose="02040604050505020304" pitchFamily="18" charset="0"/>
              </a:rPr>
              <a:t>director</a:t>
            </a:r>
            <a:r>
              <a:rPr lang="en-US" sz="1200" dirty="0">
                <a:latin typeface="Century Schoolbook" panose="02040604050505020304" pitchFamily="18" charset="0"/>
              </a:rPr>
              <a:t>, </a:t>
            </a:r>
            <a:r>
              <a:rPr lang="en-US" sz="1200" dirty="0" smtClean="0">
                <a:latin typeface="Century Schoolbook" panose="02040604050505020304" pitchFamily="18" charset="0"/>
              </a:rPr>
              <a:t>editor, writer </a:t>
            </a:r>
            <a:r>
              <a:rPr lang="en-US" sz="1200" dirty="0">
                <a:latin typeface="Century Schoolbook" panose="02040604050505020304" pitchFamily="18" charset="0"/>
              </a:rPr>
              <a:t>and is a graduate of Los Angeles Film School.  Eric specializes in working on new, non-traditional and innovative projects for television, film, and the web.  His current feature film project, </a:t>
            </a:r>
            <a:r>
              <a:rPr lang="en-US" sz="1200" i="1" dirty="0" smtClean="0">
                <a:latin typeface="Century Schoolbook" panose="02040604050505020304" pitchFamily="18" charset="0"/>
              </a:rPr>
              <a:t>Scumbag</a:t>
            </a:r>
            <a:r>
              <a:rPr lang="en-US" sz="1200" dirty="0" smtClean="0">
                <a:latin typeface="Century Schoolbook" panose="02040604050505020304" pitchFamily="18" charset="0"/>
              </a:rPr>
              <a:t>, </a:t>
            </a:r>
            <a:r>
              <a:rPr lang="en-US" sz="1200" dirty="0">
                <a:latin typeface="Century Schoolbook" panose="02040604050505020304" pitchFamily="18" charset="0"/>
              </a:rPr>
              <a:t>won Best Ensemble Narrative Feature at Queen’s World Film Festival 2017.  Eric was a calming force throughout the production and his Burning Man photos he shared on set were super sweet. </a:t>
            </a:r>
          </a:p>
        </p:txBody>
      </p:sp>
      <p:pic>
        <p:nvPicPr>
          <p:cNvPr id="7" name="Picture 6" descr="C:\Users\Clarissa\Dropbox\Scripts\LL Short\EPK\EPK Photos\Eric Ragan.jpg"/>
          <p:cNvPicPr/>
          <p:nvPr/>
        </p:nvPicPr>
        <p:blipFill rotWithShape="1">
          <a:blip r:embed="rId2" cstate="email">
            <a:extLst>
              <a:ext uri="{28A0092B-C50C-407E-A947-70E740481C1C}">
                <a14:useLocalDpi xmlns:a14="http://schemas.microsoft.com/office/drawing/2010/main"/>
              </a:ext>
            </a:extLst>
          </a:blip>
          <a:srcRect/>
          <a:stretch/>
        </p:blipFill>
        <p:spPr bwMode="auto">
          <a:xfrm>
            <a:off x="848833" y="3810000"/>
            <a:ext cx="1563625" cy="1947173"/>
          </a:xfrm>
          <a:prstGeom prst="rect">
            <a:avLst/>
          </a:prstGeom>
          <a:noFill/>
          <a:ln>
            <a:noFill/>
          </a:ln>
        </p:spPr>
      </p:pic>
      <p:pic>
        <p:nvPicPr>
          <p:cNvPr id="2" name="Picture 1" descr="Ray&amp;AliciaEdit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219200"/>
            <a:ext cx="1600200" cy="1790620"/>
          </a:xfrm>
          <a:prstGeom prst="rect">
            <a:avLst/>
          </a:prstGeom>
        </p:spPr>
      </p:pic>
    </p:spTree>
    <p:extLst>
      <p:ext uri="{BB962C8B-B14F-4D97-AF65-F5344CB8AC3E}">
        <p14:creationId xmlns:p14="http://schemas.microsoft.com/office/powerpoint/2010/main" val="225136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4" name="TextBox 3"/>
          <p:cNvSpPr txBox="1"/>
          <p:nvPr/>
        </p:nvSpPr>
        <p:spPr>
          <a:xfrm>
            <a:off x="2362200" y="304800"/>
            <a:ext cx="5791200" cy="1938992"/>
          </a:xfrm>
          <a:prstGeom prst="rect">
            <a:avLst/>
          </a:prstGeom>
          <a:noFill/>
        </p:spPr>
        <p:txBody>
          <a:bodyPr wrap="square" rtlCol="0">
            <a:spAutoFit/>
          </a:bodyPr>
          <a:lstStyle/>
          <a:p>
            <a:r>
              <a:rPr lang="en-US" sz="1200" b="1" dirty="0" smtClean="0">
                <a:latin typeface="Century Schoolbook" panose="02040604050505020304" pitchFamily="18" charset="0"/>
              </a:rPr>
              <a:t>SUSAN BOYLE – Food Stylist</a:t>
            </a:r>
          </a:p>
          <a:p>
            <a:endParaRPr lang="en-US" sz="1200" dirty="0" smtClean="0">
              <a:latin typeface="Century Schoolbook" panose="02040604050505020304" pitchFamily="18" charset="0"/>
            </a:endParaRPr>
          </a:p>
          <a:p>
            <a:r>
              <a:rPr lang="en-US" sz="1200" dirty="0">
                <a:latin typeface="Century Schoolbook" panose="02040604050505020304" pitchFamily="18" charset="0"/>
              </a:rPr>
              <a:t>Susan Boyle </a:t>
            </a:r>
            <a:r>
              <a:rPr lang="en-US" sz="1200" dirty="0" smtClean="0">
                <a:latin typeface="Century Schoolbook" panose="02040604050505020304" pitchFamily="18" charset="0"/>
              </a:rPr>
              <a:t>put hours </a:t>
            </a:r>
            <a:r>
              <a:rPr lang="en-US" sz="1200" dirty="0">
                <a:latin typeface="Century Schoolbook" panose="02040604050505020304" pitchFamily="18" charset="0"/>
              </a:rPr>
              <a:t>upon hours of work and </a:t>
            </a:r>
            <a:r>
              <a:rPr lang="en-US" sz="1200" dirty="0" smtClean="0">
                <a:latin typeface="Century Schoolbook" panose="02040604050505020304" pitchFamily="18" charset="0"/>
              </a:rPr>
              <a:t>creativity </a:t>
            </a:r>
            <a:r>
              <a:rPr lang="en-US" sz="1200" dirty="0">
                <a:latin typeface="Century Schoolbook" panose="02040604050505020304" pitchFamily="18" charset="0"/>
              </a:rPr>
              <a:t>into her sick and unsavory creations:  chocolate “</a:t>
            </a:r>
            <a:r>
              <a:rPr lang="en-US" sz="1200" dirty="0" smtClean="0">
                <a:latin typeface="Century Schoolbook" panose="02040604050505020304" pitchFamily="18" charset="0"/>
              </a:rPr>
              <a:t>diarrhea</a:t>
            </a:r>
            <a:r>
              <a:rPr lang="en-US" sz="1200" dirty="0">
                <a:latin typeface="Century Schoolbook" panose="02040604050505020304" pitchFamily="18" charset="0"/>
              </a:rPr>
              <a:t>” pudding, pies upon pies, </a:t>
            </a:r>
            <a:r>
              <a:rPr lang="en-US" sz="1200" dirty="0" smtClean="0">
                <a:latin typeface="Century Schoolbook" panose="02040604050505020304" pitchFamily="18" charset="0"/>
              </a:rPr>
              <a:t>chunky cheerleader </a:t>
            </a:r>
            <a:r>
              <a:rPr lang="en-US" sz="1200" dirty="0">
                <a:latin typeface="Century Schoolbook" panose="02040604050505020304" pitchFamily="18" charset="0"/>
              </a:rPr>
              <a:t>stew, </a:t>
            </a:r>
            <a:r>
              <a:rPr lang="en-US" sz="1200" dirty="0" smtClean="0">
                <a:latin typeface="Century Schoolbook" panose="02040604050505020304" pitchFamily="18" charset="0"/>
              </a:rPr>
              <a:t>limp green beans, meatloaf </a:t>
            </a:r>
            <a:r>
              <a:rPr lang="en-US" sz="1200" dirty="0">
                <a:latin typeface="Century Schoolbook" panose="02040604050505020304" pitchFamily="18" charset="0"/>
              </a:rPr>
              <a:t>gristle </a:t>
            </a:r>
            <a:r>
              <a:rPr lang="en-US" sz="1200" dirty="0" smtClean="0">
                <a:latin typeface="Century Schoolbook" panose="02040604050505020304" pitchFamily="18" charset="0"/>
              </a:rPr>
              <a:t>(see side </a:t>
            </a:r>
            <a:r>
              <a:rPr lang="en-US" sz="1200" dirty="0">
                <a:latin typeface="Century Schoolbook" panose="02040604050505020304" pitchFamily="18" charset="0"/>
              </a:rPr>
              <a:t>photo), and painstakingly handcrafted “beef turds” designed to soar effortlessly through the air at the Lunch Ladies. </a:t>
            </a:r>
            <a:r>
              <a:rPr lang="en-US" sz="1200" dirty="0" smtClean="0">
                <a:latin typeface="Century Schoolbook" panose="02040604050505020304" pitchFamily="18" charset="0"/>
              </a:rPr>
              <a:t> Susan is also </a:t>
            </a:r>
            <a:r>
              <a:rPr lang="en-US" sz="1200" dirty="0">
                <a:latin typeface="Century Schoolbook" panose="02040604050505020304" pitchFamily="18" charset="0"/>
              </a:rPr>
              <a:t>a registered RN – which helped us breathe easy on set with </a:t>
            </a:r>
            <a:r>
              <a:rPr lang="en-US" sz="1200" dirty="0" smtClean="0">
                <a:latin typeface="Century Schoolbook" panose="02040604050505020304" pitchFamily="18" charset="0"/>
              </a:rPr>
              <a:t>the vomit-worthy food </a:t>
            </a:r>
            <a:r>
              <a:rPr lang="en-US" sz="1200" dirty="0">
                <a:latin typeface="Century Schoolbook" panose="02040604050505020304" pitchFamily="18" charset="0"/>
              </a:rPr>
              <a:t>that was served up.</a:t>
            </a:r>
          </a:p>
          <a:p>
            <a:endParaRPr lang="en-US" sz="1200" dirty="0" smtClean="0"/>
          </a:p>
          <a:p>
            <a:endParaRPr lang="en-US" sz="1200" b="1" dirty="0" smtClean="0">
              <a:latin typeface="Century Schoolbook" panose="02040604050505020304" pitchFamily="18" charset="0"/>
            </a:endParaRPr>
          </a:p>
        </p:txBody>
      </p:sp>
      <p:sp>
        <p:nvSpPr>
          <p:cNvPr id="5" name="TextBox 4"/>
          <p:cNvSpPr txBox="1"/>
          <p:nvPr/>
        </p:nvSpPr>
        <p:spPr>
          <a:xfrm>
            <a:off x="2389909" y="2412480"/>
            <a:ext cx="5791200" cy="2123658"/>
          </a:xfrm>
          <a:prstGeom prst="rect">
            <a:avLst/>
          </a:prstGeom>
          <a:noFill/>
        </p:spPr>
        <p:txBody>
          <a:bodyPr wrap="square" rtlCol="0">
            <a:spAutoFit/>
          </a:bodyPr>
          <a:lstStyle/>
          <a:p>
            <a:r>
              <a:rPr lang="en-US" sz="1200" b="1" dirty="0" smtClean="0">
                <a:latin typeface="Century Schoolbook" panose="02040604050505020304" pitchFamily="18" charset="0"/>
              </a:rPr>
              <a:t>KRYSTOPHER SAPP – Artist who Created T-Rex The Meat Grinder</a:t>
            </a:r>
          </a:p>
          <a:p>
            <a:endParaRPr lang="en-US" sz="1200" dirty="0"/>
          </a:p>
          <a:p>
            <a:r>
              <a:rPr lang="en-US" sz="1200" dirty="0" smtClean="0">
                <a:latin typeface="Century Schoolbook" panose="02040604050505020304" pitchFamily="18" charset="0"/>
              </a:rPr>
              <a:t>Krystopher </a:t>
            </a:r>
            <a:r>
              <a:rPr lang="en-US" sz="1200" dirty="0">
                <a:latin typeface="Century Schoolbook" panose="02040604050505020304" pitchFamily="18" charset="0"/>
              </a:rPr>
              <a:t>Sapp loves to stay locked up in his studio creating dark and twisted worlds in the form of mixed media assemblage.  Inspired by his favorite horror and sci-fi movies, war history books and intense nightmares his works are cultivated from fear and molded into </a:t>
            </a:r>
            <a:r>
              <a:rPr lang="en-US" sz="1200" dirty="0" smtClean="0">
                <a:latin typeface="Century Schoolbook" panose="02040604050505020304" pitchFamily="18" charset="0"/>
              </a:rPr>
              <a:t>beauty.  He uses found objects and items purchased at Home Depot – the place he calls his art supply store.  By </a:t>
            </a:r>
            <a:r>
              <a:rPr lang="en-US" sz="1200" dirty="0">
                <a:latin typeface="Century Schoolbook" panose="02040604050505020304" pitchFamily="18" charset="0"/>
              </a:rPr>
              <a:t>day, Sapp is a commercial artist and has created album cover, t-shirt and poster art for bands such as Demented Are Go, Meteors, Necromantics, </a:t>
            </a:r>
            <a:r>
              <a:rPr lang="en-US" sz="1200" dirty="0" smtClean="0">
                <a:latin typeface="Century Schoolbook" panose="02040604050505020304" pitchFamily="18" charset="0"/>
              </a:rPr>
              <a:t>Penis </a:t>
            </a:r>
            <a:r>
              <a:rPr lang="en-US" sz="1200" dirty="0">
                <a:latin typeface="Century Schoolbook" panose="02040604050505020304" pitchFamily="18" charset="0"/>
              </a:rPr>
              <a:t>Flytrap, </a:t>
            </a:r>
            <a:r>
              <a:rPr lang="en-US" sz="1200" dirty="0" smtClean="0">
                <a:latin typeface="Century Schoolbook" panose="02040604050505020304" pitchFamily="18" charset="0"/>
              </a:rPr>
              <a:t>Zombie Ghost </a:t>
            </a:r>
            <a:r>
              <a:rPr lang="en-US" sz="1200" dirty="0">
                <a:latin typeface="Century Schoolbook" panose="02040604050505020304" pitchFamily="18" charset="0"/>
              </a:rPr>
              <a:t>Train and many others.  www.krystophersappart.com</a:t>
            </a:r>
          </a:p>
          <a:p>
            <a:endParaRPr lang="en-US" sz="1200" dirty="0" smtClean="0">
              <a:latin typeface="Century Schoolbook" panose="02040604050505020304" pitchFamily="18" charset="0"/>
            </a:endParaRPr>
          </a:p>
        </p:txBody>
      </p:sp>
      <p:pic>
        <p:nvPicPr>
          <p:cNvPr id="7" name="Picture 6"/>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a:ext>
            </a:extLst>
          </a:blip>
          <a:srcRect b="-1267"/>
          <a:stretch/>
        </p:blipFill>
        <p:spPr>
          <a:xfrm>
            <a:off x="339079" y="2444230"/>
            <a:ext cx="1663701" cy="2071819"/>
          </a:xfrm>
          <a:prstGeom prst="rect">
            <a:avLst/>
          </a:prstGeom>
        </p:spPr>
      </p:pic>
      <p:pic>
        <p:nvPicPr>
          <p:cNvPr id="6" name="Picture 5"/>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2000"/>
                    </a14:imgEffect>
                  </a14:imgLayer>
                </a14:imgProps>
              </a:ext>
              <a:ext uri="{28A0092B-C50C-407E-A947-70E740481C1C}">
                <a14:useLocalDpi xmlns:a14="http://schemas.microsoft.com/office/drawing/2010/main"/>
              </a:ext>
            </a:extLst>
          </a:blip>
          <a:srcRect/>
          <a:stretch/>
        </p:blipFill>
        <p:spPr>
          <a:xfrm rot="5400000">
            <a:off x="199274" y="474110"/>
            <a:ext cx="1924249" cy="1663690"/>
          </a:xfrm>
          <a:prstGeom prst="rect">
            <a:avLst/>
          </a:prstGeom>
        </p:spPr>
      </p:pic>
      <p:pic>
        <p:nvPicPr>
          <p:cNvPr id="1026" name="Picture 2" descr="C:\Users\Clarissa\Desktop\Desmond Evan.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4315" y="4646575"/>
            <a:ext cx="1673227" cy="20554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8400" y="4504224"/>
            <a:ext cx="5791200" cy="2308324"/>
          </a:xfrm>
          <a:prstGeom prst="rect">
            <a:avLst/>
          </a:prstGeom>
          <a:noFill/>
        </p:spPr>
        <p:txBody>
          <a:bodyPr wrap="square" rtlCol="0">
            <a:spAutoFit/>
          </a:bodyPr>
          <a:lstStyle/>
          <a:p>
            <a:r>
              <a:rPr lang="en-US" sz="1200" b="1" dirty="0" smtClean="0">
                <a:latin typeface="Century Schoolbook" panose="02040604050505020304" pitchFamily="18" charset="0"/>
              </a:rPr>
              <a:t>DESMOND EVAN SMITH – Costumer</a:t>
            </a:r>
            <a:endParaRPr lang="en-US" sz="1200" b="1" dirty="0">
              <a:latin typeface="Century Schoolbook" panose="02040604050505020304" pitchFamily="18" charset="0"/>
            </a:endParaRPr>
          </a:p>
          <a:p>
            <a:endParaRPr lang="en-US" sz="1200" dirty="0" smtClean="0"/>
          </a:p>
          <a:p>
            <a:r>
              <a:rPr lang="en-US" sz="1200" dirty="0">
                <a:latin typeface="Century Schoolbook" panose="02040604050505020304" pitchFamily="18" charset="0"/>
              </a:rPr>
              <a:t>Desmond Evan Smith is a costume designer, stylist, art director and scenic artist based in Los Angeles.  Desmond excels in </a:t>
            </a:r>
            <a:r>
              <a:rPr lang="en-US" sz="1200" dirty="0" smtClean="0">
                <a:latin typeface="Century Schoolbook" panose="02040604050505020304" pitchFamily="18" charset="0"/>
              </a:rPr>
              <a:t>detail, </a:t>
            </a:r>
            <a:r>
              <a:rPr lang="en-US" sz="1200" dirty="0">
                <a:latin typeface="Century Schoolbook" panose="02040604050505020304" pitchFamily="18" charset="0"/>
              </a:rPr>
              <a:t>which can be seen right down to the mildewed food stains he lovingly painted on LouAnne’s hideous comfort support orthotic plastic kitchen clogs. </a:t>
            </a:r>
            <a:r>
              <a:rPr lang="en-US" sz="1200" dirty="0" smtClean="0">
                <a:latin typeface="Century Schoolbook" panose="02040604050505020304" pitchFamily="18" charset="0"/>
              </a:rPr>
              <a:t> He </a:t>
            </a:r>
            <a:r>
              <a:rPr lang="en-US" sz="1200" dirty="0">
                <a:latin typeface="Century Schoolbook" panose="02040604050505020304" pitchFamily="18" charset="0"/>
              </a:rPr>
              <a:t>has a degree in art history and a background in fine art painting, custom clothing construction and tailoring.  He's worked on numerous productions for clients and artists including Bruno Mars, Demi Lovato, Britney Spears, Chris Brown, Big Sean, YouTube, Apple, Toyota, Ford, Fiat, Chanel, Vanity Fair, Young the Giant, and even UFC wrestlers. </a:t>
            </a:r>
          </a:p>
          <a:p>
            <a:endParaRPr lang="en-US" sz="1200" dirty="0" smtClean="0">
              <a:latin typeface="Century Schoolbook" panose="02040604050505020304" pitchFamily="18" charset="0"/>
            </a:endParaRPr>
          </a:p>
        </p:txBody>
      </p:sp>
    </p:spTree>
    <p:extLst>
      <p:ext uri="{BB962C8B-B14F-4D97-AF65-F5344CB8AC3E}">
        <p14:creationId xmlns:p14="http://schemas.microsoft.com/office/powerpoint/2010/main" val="102698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arissa\Dropbox\Scripts\LL Short\Production\Website\Pictures&amp;Videos\Food Stylist Shots\LunchLadiesDisgustingFood.jpe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rcRect/>
          <a:stretch/>
        </p:blipFill>
        <p:spPr bwMode="auto">
          <a:xfrm>
            <a:off x="762000" y="838200"/>
            <a:ext cx="7772400" cy="480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8300" y="5867400"/>
            <a:ext cx="6019800" cy="400110"/>
          </a:xfrm>
          <a:prstGeom prst="rect">
            <a:avLst/>
          </a:prstGeom>
          <a:noFill/>
        </p:spPr>
        <p:txBody>
          <a:bodyPr wrap="square" rtlCol="0">
            <a:spAutoFit/>
          </a:bodyPr>
          <a:lstStyle/>
          <a:p>
            <a:pPr algn="ctr"/>
            <a:r>
              <a:rPr lang="en-US" sz="2000" dirty="0" smtClean="0">
                <a:latin typeface="Century Schoolbook" panose="02040604050505020304" pitchFamily="18" charset="0"/>
              </a:rPr>
              <a:t>What’s for lunch?  Not that again.</a:t>
            </a:r>
            <a:endParaRPr lang="en-US" sz="2000" dirty="0">
              <a:latin typeface="Century Schoolbook" panose="02040604050505020304" pitchFamily="18" charset="0"/>
            </a:endParaRPr>
          </a:p>
        </p:txBody>
      </p:sp>
      <p:sp>
        <p:nvSpPr>
          <p:cNvPr id="7" name="Title 1"/>
          <p:cNvSpPr>
            <a:spLocks noGrp="1"/>
          </p:cNvSpPr>
          <p:nvPr>
            <p:ph type="title"/>
          </p:nvPr>
        </p:nvSpPr>
        <p:spPr>
          <a:xfrm>
            <a:off x="7965141" y="8965"/>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218263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9200" y="139700"/>
            <a:ext cx="6680474" cy="1128564"/>
          </a:xfrm>
          <a:prstGeom prst="rect">
            <a:avLst/>
          </a:prstGeom>
        </p:spPr>
      </p:pic>
      <p:sp>
        <p:nvSpPr>
          <p:cNvPr id="3" name="Content Placeholder 2"/>
          <p:cNvSpPr>
            <a:spLocks noGrp="1"/>
          </p:cNvSpPr>
          <p:nvPr>
            <p:ph idx="1"/>
          </p:nvPr>
        </p:nvSpPr>
        <p:spPr>
          <a:xfrm>
            <a:off x="457200" y="1828800"/>
            <a:ext cx="8229600" cy="4525963"/>
          </a:xfrm>
        </p:spPr>
        <p:txBody>
          <a:bodyPr>
            <a:normAutofit fontScale="25000" lnSpcReduction="20000"/>
          </a:bodyPr>
          <a:lstStyle/>
          <a:p>
            <a:pPr marL="0" indent="0">
              <a:buNone/>
            </a:pPr>
            <a:r>
              <a:rPr lang="en-US" sz="5600" b="1" dirty="0" smtClean="0">
                <a:latin typeface="Century Schoolbook" panose="02040604050505020304" pitchFamily="18" charset="0"/>
              </a:rPr>
              <a:t>You’re kind of sick.  Where </a:t>
            </a:r>
            <a:r>
              <a:rPr lang="en-US" sz="5600" b="1" dirty="0">
                <a:latin typeface="Century Schoolbook" panose="02040604050505020304" pitchFamily="18" charset="0"/>
              </a:rPr>
              <a:t>did </a:t>
            </a:r>
            <a:r>
              <a:rPr lang="en-US" sz="5600" b="1" dirty="0" smtClean="0">
                <a:latin typeface="Century Schoolbook" panose="02040604050505020304" pitchFamily="18" charset="0"/>
              </a:rPr>
              <a:t>you come up with the twisted idea for the film?</a:t>
            </a: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I was out to dinner </a:t>
            </a:r>
            <a:r>
              <a:rPr lang="en-US" sz="4800" dirty="0" smtClean="0">
                <a:latin typeface="Century Schoolbook" panose="02040604050505020304" pitchFamily="18" charset="0"/>
              </a:rPr>
              <a:t>with Donna Pieroni (cast as Seretta) who was </a:t>
            </a:r>
            <a:r>
              <a:rPr lang="en-US" sz="4800" dirty="0">
                <a:latin typeface="Century Schoolbook" panose="02040604050505020304" pitchFamily="18" charset="0"/>
              </a:rPr>
              <a:t>lamenting </a:t>
            </a:r>
            <a:r>
              <a:rPr lang="en-US" sz="4800" dirty="0" smtClean="0">
                <a:latin typeface="Century Schoolbook" panose="02040604050505020304" pitchFamily="18" charset="0"/>
              </a:rPr>
              <a:t>about </a:t>
            </a:r>
            <a:r>
              <a:rPr lang="en-US" sz="4800" dirty="0">
                <a:latin typeface="Century Schoolbook" panose="02040604050505020304" pitchFamily="18" charset="0"/>
              </a:rPr>
              <a:t>another actress friend of hers, </a:t>
            </a:r>
            <a:r>
              <a:rPr lang="en-US" sz="4800" dirty="0" smtClean="0">
                <a:latin typeface="Century Schoolbook" panose="02040604050505020304" pitchFamily="18" charset="0"/>
              </a:rPr>
              <a:t>who </a:t>
            </a:r>
            <a:r>
              <a:rPr lang="en-US" sz="4800" dirty="0">
                <a:latin typeface="Century Schoolbook" panose="02040604050505020304" pitchFamily="18" charset="0"/>
              </a:rPr>
              <a:t>because they </a:t>
            </a:r>
            <a:r>
              <a:rPr lang="en-US" sz="4800" dirty="0" smtClean="0">
                <a:latin typeface="Century Schoolbook" panose="02040604050505020304" pitchFamily="18" charset="0"/>
              </a:rPr>
              <a:t>are </a:t>
            </a:r>
            <a:r>
              <a:rPr lang="en-US" sz="4800" dirty="0">
                <a:latin typeface="Century Schoolbook" panose="02040604050505020304" pitchFamily="18" charset="0"/>
              </a:rPr>
              <a:t>similar types, </a:t>
            </a:r>
            <a:r>
              <a:rPr lang="en-US" sz="4800" dirty="0" smtClean="0">
                <a:latin typeface="Century Schoolbook" panose="02040604050505020304" pitchFamily="18" charset="0"/>
              </a:rPr>
              <a:t>are always </a:t>
            </a:r>
            <a:r>
              <a:rPr lang="en-US" sz="4800" dirty="0">
                <a:latin typeface="Century Schoolbook" panose="02040604050505020304" pitchFamily="18" charset="0"/>
              </a:rPr>
              <a:t>in competition.  She said she wished there was a movie with two lunch ladies as leads because then they could be cast </a:t>
            </a:r>
            <a:r>
              <a:rPr lang="en-US" sz="4800" dirty="0" smtClean="0">
                <a:latin typeface="Century Schoolbook" panose="02040604050505020304" pitchFamily="18" charset="0"/>
              </a:rPr>
              <a:t>together.   </a:t>
            </a:r>
            <a:endParaRPr lang="en-US" sz="4800" dirty="0">
              <a:latin typeface="Century Schoolbook" panose="02040604050505020304" pitchFamily="18" charset="0"/>
            </a:endParaRP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A spoof on </a:t>
            </a:r>
            <a:r>
              <a:rPr lang="en-US" sz="4800" i="1" dirty="0" smtClean="0">
                <a:latin typeface="Century Schoolbook" panose="02040604050505020304" pitchFamily="18" charset="0"/>
              </a:rPr>
              <a:t>Sweeney Todd</a:t>
            </a:r>
            <a:r>
              <a:rPr lang="en-US" sz="4800" dirty="0" smtClean="0">
                <a:latin typeface="Century Schoolbook" panose="02040604050505020304" pitchFamily="18" charset="0"/>
              </a:rPr>
              <a:t> </a:t>
            </a:r>
            <a:r>
              <a:rPr lang="en-US" sz="4800" dirty="0">
                <a:latin typeface="Century Schoolbook" panose="02040604050505020304" pitchFamily="18" charset="0"/>
              </a:rPr>
              <a:t>immediately popped into my head because it’s my favorite musical and everyone bitches about school lunches.  I could see two fraternal twin lunch ladies working in the same dismal high school, being treated poorly by </a:t>
            </a:r>
            <a:r>
              <a:rPr lang="en-US" sz="4800" dirty="0" smtClean="0">
                <a:latin typeface="Century Schoolbook" panose="02040604050505020304" pitchFamily="18" charset="0"/>
              </a:rPr>
              <a:t>everyone.  </a:t>
            </a:r>
            <a:r>
              <a:rPr lang="en-US" sz="4800" dirty="0">
                <a:latin typeface="Century Schoolbook" panose="02040604050505020304" pitchFamily="18" charset="0"/>
              </a:rPr>
              <a:t>My father was a high school teacher so I had a pretty good foundation </a:t>
            </a:r>
            <a:r>
              <a:rPr lang="en-US" sz="4800" dirty="0" smtClean="0">
                <a:latin typeface="Century Schoolbook" panose="02040604050505020304" pitchFamily="18" charset="0"/>
              </a:rPr>
              <a:t>of </a:t>
            </a:r>
            <a:r>
              <a:rPr lang="en-US" sz="4800" dirty="0">
                <a:latin typeface="Century Schoolbook" panose="02040604050505020304" pitchFamily="18" charset="0"/>
              </a:rPr>
              <a:t>the crap </a:t>
            </a:r>
            <a:r>
              <a:rPr lang="en-US" sz="4800" dirty="0" smtClean="0">
                <a:latin typeface="Century Schoolbook" panose="02040604050505020304" pitchFamily="18" charset="0"/>
              </a:rPr>
              <a:t>faculty has </a:t>
            </a:r>
            <a:r>
              <a:rPr lang="en-US" sz="4800" dirty="0">
                <a:latin typeface="Century Schoolbook" panose="02040604050505020304" pitchFamily="18" charset="0"/>
              </a:rPr>
              <a:t>to put up with</a:t>
            </a:r>
            <a:r>
              <a:rPr lang="en-US" sz="4800" dirty="0" smtClean="0">
                <a:latin typeface="Century Schoolbook" panose="02040604050505020304" pitchFamily="18" charset="0"/>
              </a:rPr>
              <a:t>.  I could see them snapping, killing a snotty cheerleader and serving her up for lunch.  </a:t>
            </a:r>
            <a:endParaRPr lang="en-US" sz="4800" dirty="0">
              <a:latin typeface="Century Schoolbook" panose="02040604050505020304" pitchFamily="18" charset="0"/>
            </a:endParaRP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The </a:t>
            </a:r>
            <a:r>
              <a:rPr lang="en-US" sz="4800" dirty="0">
                <a:latin typeface="Century Schoolbook" panose="02040604050505020304" pitchFamily="18" charset="0"/>
              </a:rPr>
              <a:t>L</a:t>
            </a:r>
            <a:r>
              <a:rPr lang="en-US" sz="4800" dirty="0" smtClean="0">
                <a:latin typeface="Century Schoolbook" panose="02040604050505020304" pitchFamily="18" charset="0"/>
              </a:rPr>
              <a:t>unch Ladies</a:t>
            </a:r>
            <a:r>
              <a:rPr lang="en-US" sz="4800" dirty="0">
                <a:latin typeface="Century Schoolbook" panose="02040604050505020304" pitchFamily="18" charset="0"/>
              </a:rPr>
              <a:t>’ obsession with Johnny Depp naturally followed because </a:t>
            </a:r>
            <a:r>
              <a:rPr lang="en-US" sz="4800" dirty="0" smtClean="0">
                <a:latin typeface="Century Schoolbook" panose="02040604050505020304" pitchFamily="18" charset="0"/>
              </a:rPr>
              <a:t>Johnny </a:t>
            </a:r>
            <a:r>
              <a:rPr lang="en-US" sz="4800" dirty="0">
                <a:latin typeface="Century Schoolbook" panose="02040604050505020304" pitchFamily="18" charset="0"/>
              </a:rPr>
              <a:t>had starred in the movie version of </a:t>
            </a:r>
            <a:r>
              <a:rPr lang="en-US" sz="4800" i="1" dirty="0" smtClean="0">
                <a:latin typeface="Century Schoolbook" panose="02040604050505020304" pitchFamily="18" charset="0"/>
              </a:rPr>
              <a:t>Sweeney Todd</a:t>
            </a:r>
            <a:r>
              <a:rPr lang="en-US" sz="4800" dirty="0" smtClean="0">
                <a:latin typeface="Century Schoolbook" panose="02040604050505020304" pitchFamily="18" charset="0"/>
              </a:rPr>
              <a:t> </a:t>
            </a:r>
            <a:r>
              <a:rPr lang="en-US" sz="4800" dirty="0">
                <a:latin typeface="Century Schoolbook" panose="02040604050505020304" pitchFamily="18" charset="0"/>
              </a:rPr>
              <a:t>and I loved the idea of two </a:t>
            </a:r>
            <a:r>
              <a:rPr lang="en-US" sz="4800" dirty="0" smtClean="0">
                <a:latin typeface="Century Schoolbook" panose="02040604050505020304" pitchFamily="18" charset="0"/>
              </a:rPr>
              <a:t>fanatical lunch </a:t>
            </a:r>
            <a:r>
              <a:rPr lang="en-US" sz="4800" dirty="0">
                <a:latin typeface="Century Schoolbook" panose="02040604050505020304" pitchFamily="18" charset="0"/>
              </a:rPr>
              <a:t>ladies who </a:t>
            </a:r>
            <a:r>
              <a:rPr lang="en-US" sz="4800" dirty="0" smtClean="0">
                <a:latin typeface="Century Schoolbook" panose="02040604050505020304" pitchFamily="18" charset="0"/>
              </a:rPr>
              <a:t>escape </a:t>
            </a:r>
            <a:r>
              <a:rPr lang="en-US" sz="4800" dirty="0">
                <a:latin typeface="Century Schoolbook" panose="02040604050505020304" pitchFamily="18" charset="0"/>
              </a:rPr>
              <a:t>their day to day reality </a:t>
            </a:r>
            <a:r>
              <a:rPr lang="en-US" sz="4800" dirty="0" smtClean="0">
                <a:latin typeface="Century Schoolbook" panose="02040604050505020304" pitchFamily="18" charset="0"/>
              </a:rPr>
              <a:t>by fantasizing about “The Depper.”  They </a:t>
            </a:r>
            <a:r>
              <a:rPr lang="en-US" sz="4800" dirty="0">
                <a:latin typeface="Century Schoolbook" panose="02040604050505020304" pitchFamily="18" charset="0"/>
              </a:rPr>
              <a:t>could further blame the idea of baking up a </a:t>
            </a:r>
            <a:r>
              <a:rPr lang="en-US" sz="4800" dirty="0" smtClean="0">
                <a:latin typeface="Century Schoolbook" panose="02040604050505020304" pitchFamily="18" charset="0"/>
              </a:rPr>
              <a:t>snotty cheerleader </a:t>
            </a:r>
            <a:r>
              <a:rPr lang="en-US" sz="4800" dirty="0">
                <a:latin typeface="Century Schoolbook" panose="02040604050505020304" pitchFamily="18" charset="0"/>
              </a:rPr>
              <a:t>on him because “he” had done it in </a:t>
            </a:r>
            <a:r>
              <a:rPr lang="en-US" sz="4800" i="1" dirty="0" smtClean="0">
                <a:latin typeface="Century Schoolbook" panose="02040604050505020304" pitchFamily="18" charset="0"/>
              </a:rPr>
              <a:t>Sweeney </a:t>
            </a:r>
            <a:r>
              <a:rPr lang="en-US" sz="4800" i="1" dirty="0">
                <a:latin typeface="Century Schoolbook" panose="02040604050505020304" pitchFamily="18" charset="0"/>
              </a:rPr>
              <a:t>Todd</a:t>
            </a:r>
            <a:r>
              <a:rPr lang="en-US" sz="4800" dirty="0" smtClean="0">
                <a:latin typeface="Century Schoolbook" panose="02040604050505020304" pitchFamily="18" charset="0"/>
              </a:rPr>
              <a:t>.  </a:t>
            </a:r>
            <a:r>
              <a:rPr lang="en-US" sz="4800" dirty="0">
                <a:latin typeface="Century Schoolbook" panose="02040604050505020304" pitchFamily="18" charset="0"/>
              </a:rPr>
              <a:t>That’s </a:t>
            </a:r>
            <a:r>
              <a:rPr lang="en-US" sz="4800" dirty="0" smtClean="0">
                <a:latin typeface="Century Schoolbook" panose="02040604050505020304" pitchFamily="18" charset="0"/>
              </a:rPr>
              <a:t>where the acronym “WWJD</a:t>
            </a:r>
            <a:r>
              <a:rPr lang="en-US" sz="4800" dirty="0">
                <a:latin typeface="Century Schoolbook" panose="02040604050505020304" pitchFamily="18" charset="0"/>
              </a:rPr>
              <a:t>” came </a:t>
            </a:r>
            <a:r>
              <a:rPr lang="en-US" sz="4800" dirty="0" smtClean="0">
                <a:latin typeface="Century Schoolbook" panose="02040604050505020304" pitchFamily="18" charset="0"/>
              </a:rPr>
              <a:t>from:  </a:t>
            </a:r>
          </a:p>
          <a:p>
            <a:pPr marL="0" indent="0">
              <a:buNone/>
            </a:pPr>
            <a:endParaRPr lang="en-US" sz="4800" dirty="0">
              <a:latin typeface="Century Schoolbook" panose="02040604050505020304" pitchFamily="18" charset="0"/>
            </a:endParaRPr>
          </a:p>
          <a:p>
            <a:pPr marL="0" indent="0">
              <a:buNone/>
            </a:pPr>
            <a:r>
              <a:rPr lang="en-US" sz="4800" dirty="0" smtClean="0">
                <a:latin typeface="Century Schoolbook" panose="02040604050505020304" pitchFamily="18" charset="0"/>
              </a:rPr>
              <a:t>“What </a:t>
            </a:r>
            <a:r>
              <a:rPr lang="en-US" sz="4800" dirty="0">
                <a:latin typeface="Century Schoolbook" panose="02040604050505020304" pitchFamily="18" charset="0"/>
              </a:rPr>
              <a:t>Would Johnny Do?”</a:t>
            </a: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After I finished the feature (which took </a:t>
            </a:r>
            <a:r>
              <a:rPr lang="en-US" sz="4800" dirty="0" smtClean="0">
                <a:latin typeface="Century Schoolbook" panose="02040604050505020304" pitchFamily="18" charset="0"/>
              </a:rPr>
              <a:t>eighteen months </a:t>
            </a:r>
            <a:r>
              <a:rPr lang="en-US" sz="4800" dirty="0">
                <a:latin typeface="Century Schoolbook" panose="02040604050505020304" pitchFamily="18" charset="0"/>
              </a:rPr>
              <a:t>to write), I was meditating and the thought of making a short </a:t>
            </a:r>
            <a:r>
              <a:rPr lang="en-US" sz="4800" dirty="0" smtClean="0">
                <a:latin typeface="Century Schoolbook" panose="02040604050505020304" pitchFamily="18" charset="0"/>
              </a:rPr>
              <a:t>out of it as a </a:t>
            </a:r>
            <a:r>
              <a:rPr lang="en-US" sz="4800" dirty="0">
                <a:latin typeface="Century Schoolbook" panose="02040604050505020304" pitchFamily="18" charset="0"/>
              </a:rPr>
              <a:t>proof of concept came </a:t>
            </a:r>
            <a:r>
              <a:rPr lang="en-US" sz="4800" dirty="0" smtClean="0">
                <a:latin typeface="Century Schoolbook" panose="02040604050505020304" pitchFamily="18" charset="0"/>
              </a:rPr>
              <a:t>to me.  That took another FIVE months to write.  </a:t>
            </a:r>
          </a:p>
          <a:p>
            <a:pPr marL="0" indent="0">
              <a:buNone/>
            </a:pPr>
            <a:endParaRPr lang="en-US" sz="4800" dirty="0">
              <a:latin typeface="Century Schoolbook" panose="02040604050505020304" pitchFamily="18" charset="0"/>
            </a:endParaRPr>
          </a:p>
          <a:p>
            <a:pPr marL="0" indent="0">
              <a:buNone/>
            </a:pPr>
            <a:r>
              <a:rPr lang="en-US" sz="4800" dirty="0" smtClean="0">
                <a:latin typeface="Century Schoolbook" panose="02040604050505020304" pitchFamily="18" charset="0"/>
              </a:rPr>
              <a:t>I </a:t>
            </a:r>
            <a:r>
              <a:rPr lang="en-US" sz="4800" dirty="0">
                <a:latin typeface="Century Schoolbook" panose="02040604050505020304" pitchFamily="18" charset="0"/>
              </a:rPr>
              <a:t>had never produced anything before and had I known how incredibly hard this would be with food, special effects, difficult </a:t>
            </a:r>
            <a:r>
              <a:rPr lang="en-US" sz="4800" dirty="0" smtClean="0">
                <a:latin typeface="Century Schoolbook" panose="02040604050505020304" pitchFamily="18" charset="0"/>
              </a:rPr>
              <a:t>location and giant cast, </a:t>
            </a:r>
            <a:r>
              <a:rPr lang="en-US" sz="4800" dirty="0">
                <a:latin typeface="Century Schoolbook" panose="02040604050505020304" pitchFamily="18" charset="0"/>
              </a:rPr>
              <a:t>I probably would’ve balked.  </a:t>
            </a: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There’s something to be said for being ignorant.</a:t>
            </a:r>
          </a:p>
          <a:p>
            <a:pPr marL="0" indent="0">
              <a:buNone/>
            </a:pPr>
            <a:endParaRPr lang="en-US" sz="4800" dirty="0">
              <a:latin typeface="Century Schoolbook" panose="02040604050505020304" pitchFamily="18" charset="0"/>
            </a:endParaRPr>
          </a:p>
          <a:p>
            <a:pPr marL="0" indent="0">
              <a:buNone/>
            </a:pPr>
            <a:endParaRPr lang="en-US" sz="1200" dirty="0">
              <a:latin typeface="Century Schoolbook" panose="02040604050505020304" pitchFamily="18" charset="0"/>
            </a:endParaRPr>
          </a:p>
        </p:txBody>
      </p:sp>
      <p:sp>
        <p:nvSpPr>
          <p:cNvPr id="2" name="Title 1"/>
          <p:cNvSpPr>
            <a:spLocks noGrp="1"/>
          </p:cNvSpPr>
          <p:nvPr>
            <p:ph type="title"/>
          </p:nvPr>
        </p:nvSpPr>
        <p:spPr>
          <a:xfrm>
            <a:off x="444637" y="457200"/>
            <a:ext cx="8229600" cy="1143000"/>
          </a:xfrm>
        </p:spPr>
        <p:txBody>
          <a:bodyPr>
            <a:normAutofit fontScale="90000"/>
          </a:bodyPr>
          <a:lstStyle/>
          <a:p>
            <a:r>
              <a:rPr lang="en-US" sz="1200" dirty="0" smtClean="0">
                <a:latin typeface="Century Schoolbook" panose="02040604050505020304" pitchFamily="18" charset="0"/>
              </a:rPr>
              <a:t/>
            </a:r>
            <a:br>
              <a:rPr lang="en-US" sz="1200" dirty="0" smtClean="0">
                <a:latin typeface="Century Schoolbook" panose="02040604050505020304" pitchFamily="18" charset="0"/>
              </a:rPr>
            </a:br>
            <a:r>
              <a:rPr lang="en-US" sz="1200" dirty="0" smtClean="0">
                <a:latin typeface="Century Schoolbook" panose="02040604050505020304" pitchFamily="18" charset="0"/>
              </a:rPr>
              <a:t/>
            </a:r>
            <a:br>
              <a:rPr lang="en-US" sz="1200" dirty="0" smtClean="0">
                <a:latin typeface="Century Schoolbook" panose="02040604050505020304" pitchFamily="18" charset="0"/>
              </a:rPr>
            </a:br>
            <a:r>
              <a:rPr lang="en-US" sz="1200" dirty="0">
                <a:latin typeface="Century Schoolbook" panose="02040604050505020304" pitchFamily="18" charset="0"/>
              </a:rPr>
              <a:t/>
            </a:r>
            <a:br>
              <a:rPr lang="en-US" sz="1200" dirty="0">
                <a:latin typeface="Century Schoolbook" panose="02040604050505020304" pitchFamily="18" charset="0"/>
              </a:rPr>
            </a:br>
            <a:r>
              <a:rPr lang="en-US" sz="1200" dirty="0" smtClean="0">
                <a:latin typeface="Century Schoolbook" panose="02040604050505020304" pitchFamily="18" charset="0"/>
              </a:rPr>
              <a:t/>
            </a:r>
            <a:br>
              <a:rPr lang="en-US" sz="1200" dirty="0" smtClean="0">
                <a:latin typeface="Century Schoolbook" panose="02040604050505020304" pitchFamily="18" charset="0"/>
              </a:rPr>
            </a:br>
            <a:r>
              <a:rPr lang="en-US" sz="1200" dirty="0" smtClean="0">
                <a:latin typeface="Century Schoolbook" panose="02040604050505020304" pitchFamily="18" charset="0"/>
              </a:rPr>
              <a:t/>
            </a:r>
            <a:br>
              <a:rPr lang="en-US" sz="1200" dirty="0" smtClean="0">
                <a:latin typeface="Century Schoolbook" panose="02040604050505020304" pitchFamily="18" charset="0"/>
              </a:rPr>
            </a:br>
            <a:r>
              <a:rPr lang="en-US" sz="1200" dirty="0" smtClean="0">
                <a:latin typeface="Century Schoolbook" panose="02040604050505020304" pitchFamily="18" charset="0"/>
              </a:rPr>
              <a:t/>
            </a:r>
            <a:br>
              <a:rPr lang="en-US" sz="1200" dirty="0" smtClean="0">
                <a:latin typeface="Century Schoolbook" panose="02040604050505020304" pitchFamily="18" charset="0"/>
              </a:rPr>
            </a:br>
            <a:r>
              <a:rPr lang="en-US" sz="2700" dirty="0" smtClean="0">
                <a:latin typeface="Century Schoolbook" panose="02040604050505020304" pitchFamily="18" charset="0"/>
              </a:rPr>
              <a:t>Q&amp;A with Writer &amp; Producer Clarissa Jacobson</a:t>
            </a:r>
            <a:br>
              <a:rPr lang="en-US" sz="2700" dirty="0" smtClean="0">
                <a:latin typeface="Century Schoolbook" panose="02040604050505020304" pitchFamily="18" charset="0"/>
              </a:rPr>
            </a:br>
            <a:endParaRPr lang="en-US" sz="2700" dirty="0">
              <a:latin typeface="Century Schoolbook" panose="02040604050505020304" pitchFamily="18" charset="0"/>
            </a:endParaRPr>
          </a:p>
        </p:txBody>
      </p:sp>
    </p:spTree>
    <p:extLst>
      <p:ext uri="{BB962C8B-B14F-4D97-AF65-F5344CB8AC3E}">
        <p14:creationId xmlns:p14="http://schemas.microsoft.com/office/powerpoint/2010/main" val="289418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8" name="Content Placeholder 2"/>
          <p:cNvSpPr>
            <a:spLocks noGrp="1"/>
          </p:cNvSpPr>
          <p:nvPr>
            <p:ph idx="1"/>
          </p:nvPr>
        </p:nvSpPr>
        <p:spPr>
          <a:xfrm>
            <a:off x="381000" y="533400"/>
            <a:ext cx="8382000" cy="6096000"/>
          </a:xfrm>
        </p:spPr>
        <p:txBody>
          <a:bodyPr>
            <a:normAutofit/>
          </a:bodyPr>
          <a:lstStyle/>
          <a:p>
            <a:pPr marL="0" indent="0">
              <a:buNone/>
            </a:pPr>
            <a:r>
              <a:rPr lang="en-US" sz="1400" b="1" dirty="0">
                <a:latin typeface="Century Schoolbook" panose="02040604050505020304" pitchFamily="18" charset="0"/>
              </a:rPr>
              <a:t>What was </a:t>
            </a:r>
            <a:r>
              <a:rPr lang="en-US" sz="1400" b="1" dirty="0" smtClean="0">
                <a:latin typeface="Century Schoolbook" panose="02040604050505020304" pitchFamily="18" charset="0"/>
              </a:rPr>
              <a:t>your </a:t>
            </a:r>
            <a:r>
              <a:rPr lang="en-US" sz="1400" b="1" dirty="0">
                <a:latin typeface="Century Schoolbook" panose="02040604050505020304" pitchFamily="18" charset="0"/>
              </a:rPr>
              <a:t>vision</a:t>
            </a:r>
            <a:r>
              <a:rPr lang="en-US" sz="1400" b="1" dirty="0" smtClean="0">
                <a:latin typeface="Century Schoolbook" panose="02040604050505020304" pitchFamily="18" charset="0"/>
              </a:rPr>
              <a:t>?</a:t>
            </a:r>
          </a:p>
          <a:p>
            <a:pPr marL="0" indent="0">
              <a:buNone/>
            </a:pPr>
            <a:endParaRPr lang="en-US" sz="1400" b="1" dirty="0">
              <a:latin typeface="Century Schoolbook" panose="02040604050505020304" pitchFamily="18" charset="0"/>
            </a:endParaRPr>
          </a:p>
          <a:p>
            <a:pPr marL="0" indent="0">
              <a:buNone/>
            </a:pPr>
            <a:r>
              <a:rPr lang="en-US" sz="1200" dirty="0" smtClean="0">
                <a:latin typeface="Century Schoolbook" panose="02040604050505020304" pitchFamily="18" charset="0"/>
              </a:rPr>
              <a:t>Lunch Ladies is a story about underdogs, friendship and going for one’s dreams.  It’s positive even though it’s dark and twisted.   To bring that vision to life I wanted it bright and silly so you feel good even though the story is disturbing as hell.  I wanted a world with big cartoonish colors - like a comic book</a:t>
            </a:r>
            <a:r>
              <a:rPr lang="en-US" sz="1200" dirty="0">
                <a:latin typeface="Century Schoolbook" panose="02040604050505020304" pitchFamily="18" charset="0"/>
              </a:rPr>
              <a:t> </a:t>
            </a:r>
            <a:r>
              <a:rPr lang="en-US" sz="1200" dirty="0" smtClean="0">
                <a:latin typeface="Century Schoolbook" panose="02040604050505020304" pitchFamily="18" charset="0"/>
              </a:rPr>
              <a:t>- and I wanted it stylized with every moment being specific </a:t>
            </a:r>
            <a:r>
              <a:rPr lang="mr-IN" sz="1200" dirty="0" smtClean="0">
                <a:latin typeface="Century Schoolbook" panose="02040604050505020304" pitchFamily="18" charset="0"/>
              </a:rPr>
              <a:t>–</a:t>
            </a:r>
            <a:r>
              <a:rPr lang="en-US" sz="1200" dirty="0" smtClean="0">
                <a:latin typeface="Century Schoolbook" panose="02040604050505020304" pitchFamily="18" charset="0"/>
              </a:rPr>
              <a:t> a heightened reality.  I wanted controlled chaos and it needed to be surreal with touches of insanity - like sparks flying from the cord when the meat grinder is plugged in, the pot pies at the end to have a glow that you can barely see</a:t>
            </a:r>
            <a:r>
              <a:rPr lang="en-US" sz="1200" dirty="0">
                <a:latin typeface="Century Schoolbook" panose="02040604050505020304" pitchFamily="18" charset="0"/>
              </a:rPr>
              <a:t> </a:t>
            </a:r>
            <a:r>
              <a:rPr lang="en-US" sz="1200" dirty="0" smtClean="0">
                <a:latin typeface="Century Schoolbook" panose="02040604050505020304" pitchFamily="18" charset="0"/>
              </a:rPr>
              <a:t>and crazy props like a guy playing a trumpet in the middle of the lunch room.</a:t>
            </a:r>
          </a:p>
          <a:p>
            <a:pPr marL="0" indent="0">
              <a:buNone/>
            </a:pPr>
            <a:endParaRPr lang="en-US" sz="1200" dirty="0">
              <a:latin typeface="Century Schoolbook" panose="02040604050505020304" pitchFamily="18" charset="0"/>
            </a:endParaRPr>
          </a:p>
          <a:p>
            <a:pPr marL="0" indent="0">
              <a:buNone/>
            </a:pPr>
            <a:r>
              <a:rPr lang="en-US" sz="1200" dirty="0" smtClean="0">
                <a:latin typeface="Century Schoolbook" panose="02040604050505020304" pitchFamily="18" charset="0"/>
              </a:rPr>
              <a:t>The director and I were on the same page from the very beginning.</a:t>
            </a:r>
          </a:p>
          <a:p>
            <a:pPr marL="0" indent="0">
              <a:buNone/>
            </a:pPr>
            <a:endParaRPr lang="en-US" sz="1200" dirty="0">
              <a:latin typeface="Century Schoolbook" panose="02040604050505020304" pitchFamily="18" charset="0"/>
            </a:endParaRPr>
          </a:p>
          <a:p>
            <a:pPr marL="0" indent="0">
              <a:buNone/>
            </a:pPr>
            <a:r>
              <a:rPr lang="en-US" sz="1200" dirty="0" smtClean="0">
                <a:latin typeface="Century Schoolbook" panose="02040604050505020304" pitchFamily="18" charset="0"/>
              </a:rPr>
              <a:t>Originally my vision for the location was one of a John Hughes school </a:t>
            </a:r>
            <a:r>
              <a:rPr lang="mr-IN" sz="1200" dirty="0" smtClean="0">
                <a:latin typeface="Century Schoolbook" panose="02040604050505020304" pitchFamily="18" charset="0"/>
              </a:rPr>
              <a:t>–</a:t>
            </a:r>
            <a:r>
              <a:rPr lang="en-US" sz="1200" dirty="0" smtClean="0">
                <a:latin typeface="Century Schoolbook" panose="02040604050505020304" pitchFamily="18" charset="0"/>
              </a:rPr>
              <a:t> elite and high-end with sparkling appliances and bright hallways.  When we couldn’t get the school I wanted, we had to rethink it.  There was no way we could bend the new location to look like what was in our minds </a:t>
            </a:r>
            <a:r>
              <a:rPr lang="mr-IN" sz="1200" dirty="0" smtClean="0">
                <a:latin typeface="Century Schoolbook" panose="02040604050505020304" pitchFamily="18" charset="0"/>
              </a:rPr>
              <a:t>–</a:t>
            </a:r>
            <a:r>
              <a:rPr lang="en-US" sz="1200" dirty="0" smtClean="0">
                <a:latin typeface="Century Schoolbook" panose="02040604050505020304" pitchFamily="18" charset="0"/>
              </a:rPr>
              <a:t> the school had a ton of personality but did not look elite or high-end and it would be impossible to make it look that way on my budget.  So, the director, JM Logan, came up with a great way to keep the surreal and over the top vibe alive.  He said:</a:t>
            </a:r>
          </a:p>
          <a:p>
            <a:pPr marL="0" indent="0">
              <a:buNone/>
            </a:pPr>
            <a:endParaRPr lang="en-US" sz="1200" dirty="0" smtClean="0">
              <a:latin typeface="Century Schoolbook" panose="02040604050505020304" pitchFamily="18" charset="0"/>
            </a:endParaRPr>
          </a:p>
          <a:p>
            <a:pPr marL="0" indent="0">
              <a:buNone/>
            </a:pPr>
            <a:r>
              <a:rPr lang="en-US" sz="1200" dirty="0" smtClean="0">
                <a:latin typeface="Century Schoolbook" panose="02040604050505020304" pitchFamily="18" charset="0"/>
              </a:rPr>
              <a:t>“Embracing the 1940s style and technology of our location transformed the Lunch Ladies’ school into an oppressive regime.</a:t>
            </a:r>
            <a:r>
              <a:rPr lang="en-US" sz="1200" i="1" dirty="0" smtClean="0">
                <a:latin typeface="Century Schoolbook" panose="02040604050505020304" pitchFamily="18" charset="0"/>
              </a:rPr>
              <a:t> </a:t>
            </a:r>
            <a:r>
              <a:rPr lang="en-US" sz="1200" dirty="0" smtClean="0">
                <a:latin typeface="Century Schoolbook" panose="02040604050505020304" pitchFamily="18" charset="0"/>
              </a:rPr>
              <a:t> I put together photos from the cold war and found a new fascination with the art, color, texture and shapes of the Eastern Bloc.  This then allowed the art department to enhance what was already present</a:t>
            </a:r>
            <a:r>
              <a:rPr lang="en-US" sz="1200" i="1" dirty="0" smtClean="0">
                <a:latin typeface="Century Schoolbook" panose="02040604050505020304" pitchFamily="18" charset="0"/>
              </a:rPr>
              <a:t> </a:t>
            </a:r>
            <a:r>
              <a:rPr lang="en-US" sz="1200" dirty="0" smtClean="0">
                <a:latin typeface="Century Schoolbook" panose="02040604050505020304" pitchFamily="18" charset="0"/>
              </a:rPr>
              <a:t>in the location which made things tremendously easier.   They made propaganda posters, built a crummy, ragged kitchen, and turned it into as much of a nightmare as they possibly could!</a:t>
            </a:r>
          </a:p>
          <a:p>
            <a:pPr marL="0" indent="0">
              <a:buNone/>
            </a:pPr>
            <a:endParaRPr lang="en-US" sz="1200" dirty="0" smtClean="0">
              <a:latin typeface="Century Schoolbook" panose="02040604050505020304" pitchFamily="18" charset="0"/>
            </a:endParaRPr>
          </a:p>
          <a:p>
            <a:pPr marL="0" indent="0">
              <a:buNone/>
            </a:pPr>
            <a:r>
              <a:rPr lang="en-US" sz="1200" dirty="0" smtClean="0">
                <a:latin typeface="Century Schoolbook" panose="02040604050505020304" pitchFamily="18" charset="0"/>
              </a:rPr>
              <a:t>The Soviet textures then lead to my listening to a lot of Eastern European classical music while doing my blocking charts and shot lists, which of course included Prokofiev, which I gave to Joe Bratcher, the choreographer who had the idea of creating a dance number out of the crazy lunchroom scene, which was one of the coolest things we did in the movie.  The domineering music in that spot gave it a whole different feel and worked great.”</a:t>
            </a:r>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427786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68963"/>
          </a:xfrm>
        </p:spPr>
        <p:txBody>
          <a:bodyPr>
            <a:normAutofit fontScale="40000" lnSpcReduction="20000"/>
          </a:bodyPr>
          <a:lstStyle/>
          <a:p>
            <a:pPr marL="0" indent="0">
              <a:buNone/>
            </a:pPr>
            <a:r>
              <a:rPr lang="en-US" sz="3500" b="1" dirty="0">
                <a:latin typeface="Century Schoolbook" panose="02040604050505020304" pitchFamily="18" charset="0"/>
              </a:rPr>
              <a:t>How did you </a:t>
            </a:r>
            <a:r>
              <a:rPr lang="en-US" sz="3500" b="1" dirty="0" smtClean="0">
                <a:latin typeface="Century Schoolbook" panose="02040604050505020304" pitchFamily="18" charset="0"/>
              </a:rPr>
              <a:t>find director</a:t>
            </a:r>
            <a:r>
              <a:rPr lang="en-US" sz="3500" b="1" dirty="0">
                <a:latin typeface="Century Schoolbook" panose="02040604050505020304" pitchFamily="18" charset="0"/>
              </a:rPr>
              <a:t>, </a:t>
            </a:r>
            <a:r>
              <a:rPr lang="en-US" sz="3500" b="1" dirty="0" smtClean="0">
                <a:latin typeface="Century Schoolbook" panose="02040604050505020304" pitchFamily="18" charset="0"/>
              </a:rPr>
              <a:t>JM </a:t>
            </a:r>
            <a:r>
              <a:rPr lang="en-US" sz="3500" b="1" dirty="0">
                <a:latin typeface="Century Schoolbook" panose="02040604050505020304" pitchFamily="18" charset="0"/>
              </a:rPr>
              <a:t>Logan?</a:t>
            </a:r>
          </a:p>
          <a:p>
            <a:pPr marL="0" indent="0">
              <a:buNone/>
            </a:pPr>
            <a:endParaRPr lang="en-US" sz="3000" dirty="0">
              <a:latin typeface="Century Schoolbook" panose="02040604050505020304" pitchFamily="18" charset="0"/>
            </a:endParaRPr>
          </a:p>
          <a:p>
            <a:pPr marL="0" indent="0">
              <a:buNone/>
            </a:pPr>
            <a:r>
              <a:rPr lang="en-US" sz="3000" dirty="0" smtClean="0">
                <a:latin typeface="Century Schoolbook" panose="02040604050505020304" pitchFamily="18" charset="0"/>
              </a:rPr>
              <a:t>The </a:t>
            </a:r>
            <a:r>
              <a:rPr lang="en-US" sz="3000" dirty="0">
                <a:latin typeface="Century Schoolbook" panose="02040604050505020304" pitchFamily="18" charset="0"/>
              </a:rPr>
              <a:t>original </a:t>
            </a:r>
            <a:r>
              <a:rPr lang="en-US" sz="3000" dirty="0" smtClean="0">
                <a:latin typeface="Century Schoolbook" panose="02040604050505020304" pitchFamily="18" charset="0"/>
              </a:rPr>
              <a:t>director </a:t>
            </a:r>
            <a:r>
              <a:rPr lang="en-US" sz="3000" dirty="0">
                <a:latin typeface="Century Schoolbook" panose="02040604050505020304" pitchFamily="18" charset="0"/>
              </a:rPr>
              <a:t>I had on board backed out after several months of dragging his </a:t>
            </a:r>
            <a:r>
              <a:rPr lang="en-US" sz="3000" dirty="0" smtClean="0">
                <a:latin typeface="Century Schoolbook" panose="02040604050505020304" pitchFamily="18" charset="0"/>
              </a:rPr>
              <a:t>feet </a:t>
            </a:r>
            <a:r>
              <a:rPr lang="en-US" sz="3000" dirty="0">
                <a:latin typeface="Century Schoolbook" panose="02040604050505020304" pitchFamily="18" charset="0"/>
              </a:rPr>
              <a:t>getting started.  I was devastated.  I still remember sobbing on the phone, telling my mentor Joe Bratcher (producer/head choreographer) and my close friend Shayna Weber (producer) that I didn’t know what to do or where to find someone as </a:t>
            </a:r>
            <a:r>
              <a:rPr lang="en-US" sz="3000" dirty="0" smtClean="0">
                <a:latin typeface="Century Schoolbook" panose="02040604050505020304" pitchFamily="18" charset="0"/>
              </a:rPr>
              <a:t>good.  He said he couldn’t do it because:  1) </a:t>
            </a:r>
            <a:r>
              <a:rPr lang="en-US" sz="3000" dirty="0">
                <a:latin typeface="Century Schoolbook" panose="02040604050505020304" pitchFamily="18" charset="0"/>
              </a:rPr>
              <a:t>no one wanted to see two </a:t>
            </a:r>
            <a:r>
              <a:rPr lang="en-US" sz="3000" dirty="0" smtClean="0">
                <a:latin typeface="Century Schoolbook" panose="02040604050505020304" pitchFamily="18" charset="0"/>
              </a:rPr>
              <a:t>middle-aged </a:t>
            </a:r>
            <a:r>
              <a:rPr lang="en-US" sz="3000" dirty="0">
                <a:latin typeface="Century Schoolbook" panose="02040604050505020304" pitchFamily="18" charset="0"/>
              </a:rPr>
              <a:t>women on screen, </a:t>
            </a:r>
            <a:r>
              <a:rPr lang="en-US" sz="3000" dirty="0" smtClean="0">
                <a:latin typeface="Century Schoolbook" panose="02040604050505020304" pitchFamily="18" charset="0"/>
              </a:rPr>
              <a:t> 2) that </a:t>
            </a:r>
            <a:r>
              <a:rPr lang="en-US" sz="3000" dirty="0">
                <a:latin typeface="Century Schoolbook" panose="02040604050505020304" pitchFamily="18" charset="0"/>
              </a:rPr>
              <a:t>I would never find a school that would let us film, </a:t>
            </a:r>
            <a:r>
              <a:rPr lang="en-US" sz="3000" dirty="0" smtClean="0">
                <a:latin typeface="Century Schoolbook" panose="02040604050505020304" pitchFamily="18" charset="0"/>
              </a:rPr>
              <a:t> 3) that </a:t>
            </a:r>
            <a:r>
              <a:rPr lang="en-US" sz="3000" dirty="0">
                <a:latin typeface="Century Schoolbook" panose="02040604050505020304" pitchFamily="18" charset="0"/>
              </a:rPr>
              <a:t>the special effects would never look good enough, </a:t>
            </a:r>
            <a:r>
              <a:rPr lang="en-US" sz="3000" dirty="0" smtClean="0">
                <a:latin typeface="Century Schoolbook" panose="02040604050505020304" pitchFamily="18" charset="0"/>
              </a:rPr>
              <a:t> 4) that </a:t>
            </a:r>
            <a:r>
              <a:rPr lang="en-US" sz="3000" dirty="0">
                <a:latin typeface="Century Schoolbook" panose="02040604050505020304" pitchFamily="18" charset="0"/>
              </a:rPr>
              <a:t>I wouldn’t find anyone to design the giant meat grinder, </a:t>
            </a:r>
            <a:r>
              <a:rPr lang="en-US" sz="3000" dirty="0" smtClean="0">
                <a:latin typeface="Century Schoolbook" panose="02040604050505020304" pitchFamily="18" charset="0"/>
              </a:rPr>
              <a:t> 5) that </a:t>
            </a:r>
            <a:r>
              <a:rPr lang="en-US" sz="3000" dirty="0">
                <a:latin typeface="Century Schoolbook" panose="02040604050505020304" pitchFamily="18" charset="0"/>
              </a:rPr>
              <a:t>I would never get enough extras to cast in the scenes, </a:t>
            </a:r>
            <a:r>
              <a:rPr lang="en-US" sz="3000" dirty="0" smtClean="0">
                <a:latin typeface="Century Schoolbook" panose="02040604050505020304" pitchFamily="18" charset="0"/>
              </a:rPr>
              <a:t> 6) that </a:t>
            </a:r>
            <a:r>
              <a:rPr lang="en-US" sz="3000" dirty="0">
                <a:latin typeface="Century Schoolbook" panose="02040604050505020304" pitchFamily="18" charset="0"/>
              </a:rPr>
              <a:t>no professional actresses or crew would want to be part of </a:t>
            </a:r>
            <a:r>
              <a:rPr lang="en-US" sz="3000" dirty="0" smtClean="0">
                <a:latin typeface="Century Schoolbook" panose="02040604050505020304" pitchFamily="18" charset="0"/>
              </a:rPr>
              <a:t>it 7) that no one would want to score it and,  8) </a:t>
            </a:r>
            <a:r>
              <a:rPr lang="en-US" sz="3000" dirty="0">
                <a:latin typeface="Century Schoolbook" panose="02040604050505020304" pitchFamily="18" charset="0"/>
              </a:rPr>
              <a:t>that I should find a student director because a working director </a:t>
            </a:r>
            <a:r>
              <a:rPr lang="en-US" sz="3000" dirty="0" smtClean="0">
                <a:latin typeface="Century Schoolbook" panose="02040604050505020304" pitchFamily="18" charset="0"/>
              </a:rPr>
              <a:t>would never do </a:t>
            </a:r>
            <a:r>
              <a:rPr lang="en-US" sz="3000" dirty="0">
                <a:latin typeface="Century Schoolbook" panose="02040604050505020304" pitchFamily="18" charset="0"/>
              </a:rPr>
              <a:t>it.  </a:t>
            </a:r>
          </a:p>
          <a:p>
            <a:pPr marL="0" indent="0">
              <a:buNone/>
            </a:pPr>
            <a:endParaRPr lang="en-US" sz="3000" dirty="0">
              <a:latin typeface="Century Schoolbook" panose="02040604050505020304" pitchFamily="18" charset="0"/>
            </a:endParaRPr>
          </a:p>
          <a:p>
            <a:pPr marL="0" indent="0">
              <a:buNone/>
            </a:pPr>
            <a:r>
              <a:rPr lang="en-US" sz="3000" dirty="0">
                <a:latin typeface="Century Schoolbook" panose="02040604050505020304" pitchFamily="18" charset="0"/>
              </a:rPr>
              <a:t>Joe and Shayna promptly told me </a:t>
            </a:r>
            <a:r>
              <a:rPr lang="en-US" sz="3000" u="sng" dirty="0">
                <a:latin typeface="Century Schoolbook" panose="02040604050505020304" pitchFamily="18" charset="0"/>
              </a:rPr>
              <a:t>that was bullshit</a:t>
            </a:r>
            <a:r>
              <a:rPr lang="en-US" sz="3000" dirty="0">
                <a:latin typeface="Century Schoolbook" panose="02040604050505020304" pitchFamily="18" charset="0"/>
              </a:rPr>
              <a:t>.</a:t>
            </a:r>
          </a:p>
          <a:p>
            <a:pPr marL="0" indent="0">
              <a:buNone/>
            </a:pPr>
            <a:endParaRPr lang="en-US" sz="3000" dirty="0">
              <a:latin typeface="Century Schoolbook" panose="02040604050505020304" pitchFamily="18" charset="0"/>
            </a:endParaRPr>
          </a:p>
          <a:p>
            <a:pPr marL="0" indent="0">
              <a:buNone/>
            </a:pPr>
            <a:r>
              <a:rPr lang="en-US" sz="3000" dirty="0">
                <a:latin typeface="Century Schoolbook" panose="02040604050505020304" pitchFamily="18" charset="0"/>
              </a:rPr>
              <a:t>With that, I wiped </a:t>
            </a:r>
            <a:r>
              <a:rPr lang="en-US" sz="3000" dirty="0" smtClean="0">
                <a:latin typeface="Century Schoolbook" panose="02040604050505020304" pitchFamily="18" charset="0"/>
              </a:rPr>
              <a:t>away my tears, </a:t>
            </a:r>
            <a:r>
              <a:rPr lang="en-US" sz="3000" dirty="0">
                <a:latin typeface="Century Schoolbook" panose="02040604050505020304" pitchFamily="18" charset="0"/>
              </a:rPr>
              <a:t>put on my big girl panties and mass emailed all my contacts on LinkedIn (this was the first time I’d ever used the site for anything except to collect names).  </a:t>
            </a:r>
            <a:r>
              <a:rPr lang="en-US" sz="3000" dirty="0" smtClean="0">
                <a:latin typeface="Century Schoolbook" panose="02040604050505020304" pitchFamily="18" charset="0"/>
              </a:rPr>
              <a:t>I </a:t>
            </a:r>
            <a:r>
              <a:rPr lang="en-US" sz="3000" dirty="0">
                <a:latin typeface="Century Schoolbook" panose="02040604050505020304" pitchFamily="18" charset="0"/>
              </a:rPr>
              <a:t>got two recommendations from people I hadn’t talked to in ages – Matt Falletta (who ended up being the </a:t>
            </a:r>
            <a:r>
              <a:rPr lang="en-US" sz="3000" dirty="0" smtClean="0">
                <a:latin typeface="Century Schoolbook" panose="02040604050505020304" pitchFamily="18" charset="0"/>
              </a:rPr>
              <a:t>executive producer/special effects supervisor) </a:t>
            </a:r>
            <a:r>
              <a:rPr lang="en-US" sz="3000" dirty="0">
                <a:latin typeface="Century Schoolbook" panose="02040604050505020304" pitchFamily="18" charset="0"/>
              </a:rPr>
              <a:t>who I had met at a bar three years </a:t>
            </a:r>
            <a:r>
              <a:rPr lang="en-US" sz="3000" dirty="0" smtClean="0">
                <a:latin typeface="Century Schoolbook" panose="02040604050505020304" pitchFamily="18" charset="0"/>
              </a:rPr>
              <a:t>ago, </a:t>
            </a:r>
            <a:r>
              <a:rPr lang="en-US" sz="3000" dirty="0">
                <a:latin typeface="Century Schoolbook" panose="02040604050505020304" pitchFamily="18" charset="0"/>
              </a:rPr>
              <a:t>and Gregg Daniels (Rainstorm Entertainment) who had optioned a script of mine </a:t>
            </a:r>
            <a:r>
              <a:rPr lang="en-US" sz="3000" dirty="0" smtClean="0">
                <a:latin typeface="Century Schoolbook" panose="02040604050505020304" pitchFamily="18" charset="0"/>
              </a:rPr>
              <a:t>a few years back.</a:t>
            </a:r>
            <a:endParaRPr lang="en-US" sz="3000" dirty="0">
              <a:latin typeface="Century Schoolbook" panose="02040604050505020304" pitchFamily="18" charset="0"/>
            </a:endParaRPr>
          </a:p>
          <a:p>
            <a:pPr marL="0" indent="0">
              <a:buNone/>
            </a:pPr>
            <a:endParaRPr lang="en-US" sz="3000" dirty="0">
              <a:latin typeface="Century Schoolbook" panose="02040604050505020304" pitchFamily="18" charset="0"/>
            </a:endParaRPr>
          </a:p>
          <a:p>
            <a:pPr marL="0" indent="0">
              <a:buNone/>
            </a:pPr>
            <a:r>
              <a:rPr lang="en-US" sz="3000" dirty="0">
                <a:latin typeface="Century Schoolbook" panose="02040604050505020304" pitchFamily="18" charset="0"/>
              </a:rPr>
              <a:t>Both of them recommended </a:t>
            </a:r>
            <a:r>
              <a:rPr lang="en-US" sz="3000" dirty="0" smtClean="0">
                <a:latin typeface="Century Schoolbook" panose="02040604050505020304" pitchFamily="18" charset="0"/>
              </a:rPr>
              <a:t>someone they called a genius.  </a:t>
            </a:r>
            <a:r>
              <a:rPr lang="en-US" sz="3000" dirty="0">
                <a:latin typeface="Century Schoolbook" panose="02040604050505020304" pitchFamily="18" charset="0"/>
              </a:rPr>
              <a:t>What was amazing is they didn’t know one another but they both suggested the same person – </a:t>
            </a:r>
            <a:r>
              <a:rPr lang="en-US" sz="3000" dirty="0" smtClean="0">
                <a:latin typeface="Century Schoolbook" panose="02040604050505020304" pitchFamily="18" charset="0"/>
              </a:rPr>
              <a:t>JM Logan</a:t>
            </a:r>
            <a:r>
              <a:rPr lang="en-US" sz="3000" dirty="0">
                <a:latin typeface="Century Schoolbook" panose="02040604050505020304" pitchFamily="18" charset="0"/>
              </a:rPr>
              <a:t>! </a:t>
            </a:r>
          </a:p>
          <a:p>
            <a:pPr marL="0" indent="0">
              <a:buNone/>
            </a:pPr>
            <a:endParaRPr lang="en-US" sz="3000" dirty="0">
              <a:latin typeface="Century Schoolbook" panose="02040604050505020304" pitchFamily="18" charset="0"/>
            </a:endParaRPr>
          </a:p>
          <a:p>
            <a:pPr marL="0" indent="0">
              <a:buNone/>
            </a:pPr>
            <a:r>
              <a:rPr lang="en-US" sz="3000" dirty="0">
                <a:latin typeface="Century Schoolbook" panose="02040604050505020304" pitchFamily="18" charset="0"/>
              </a:rPr>
              <a:t>The minute I met </a:t>
            </a:r>
            <a:r>
              <a:rPr lang="en-US" sz="3000" dirty="0" smtClean="0">
                <a:latin typeface="Century Schoolbook" panose="02040604050505020304" pitchFamily="18" charset="0"/>
              </a:rPr>
              <a:t>JM </a:t>
            </a:r>
            <a:r>
              <a:rPr lang="en-US" sz="3000" dirty="0">
                <a:latin typeface="Century Schoolbook" panose="02040604050505020304" pitchFamily="18" charset="0"/>
              </a:rPr>
              <a:t>I knew he was the one - we were on the same page artistically, </a:t>
            </a:r>
            <a:r>
              <a:rPr lang="en-US" sz="3000" dirty="0" smtClean="0">
                <a:latin typeface="Century Schoolbook" panose="02040604050505020304" pitchFamily="18" charset="0"/>
              </a:rPr>
              <a:t>had </a:t>
            </a:r>
            <a:r>
              <a:rPr lang="en-US" sz="3000" dirty="0">
                <a:latin typeface="Century Schoolbook" panose="02040604050505020304" pitchFamily="18" charset="0"/>
              </a:rPr>
              <a:t>a million great ideas, was easy to work with, believed in the piece, was excited to do it, had great contacts and best of all he was a “we can do it!” guy</a:t>
            </a:r>
            <a:r>
              <a:rPr lang="en-US" sz="3000" dirty="0" smtClean="0">
                <a:latin typeface="Century Schoolbook" panose="02040604050505020304" pitchFamily="18" charset="0"/>
              </a:rPr>
              <a:t>.   </a:t>
            </a:r>
          </a:p>
          <a:p>
            <a:pPr marL="0" indent="0">
              <a:buNone/>
            </a:pPr>
            <a:endParaRPr lang="en-US" sz="3000" dirty="0">
              <a:latin typeface="Century Schoolbook" panose="02040604050505020304" pitchFamily="18" charset="0"/>
            </a:endParaRPr>
          </a:p>
          <a:p>
            <a:pPr marL="0" indent="0">
              <a:buNone/>
            </a:pPr>
            <a:r>
              <a:rPr lang="en-US" sz="3000" dirty="0" smtClean="0">
                <a:latin typeface="Century Schoolbook" panose="02040604050505020304" pitchFamily="18" charset="0"/>
              </a:rPr>
              <a:t>An interesting side note - there </a:t>
            </a:r>
            <a:r>
              <a:rPr lang="en-US" sz="3000" dirty="0">
                <a:latin typeface="Century Schoolbook" panose="02040604050505020304" pitchFamily="18" charset="0"/>
              </a:rPr>
              <a:t>was another </a:t>
            </a:r>
            <a:r>
              <a:rPr lang="en-US" sz="3000" dirty="0" smtClean="0">
                <a:latin typeface="Century Schoolbook" panose="02040604050505020304" pitchFamily="18" charset="0"/>
              </a:rPr>
              <a:t>short I had </a:t>
            </a:r>
            <a:r>
              <a:rPr lang="en-US" sz="3000" dirty="0">
                <a:latin typeface="Century Schoolbook" panose="02040604050505020304" pitchFamily="18" charset="0"/>
              </a:rPr>
              <a:t>written after </a:t>
            </a:r>
            <a:r>
              <a:rPr lang="en-US" sz="3000" i="1" dirty="0" smtClean="0">
                <a:latin typeface="Century Schoolbook" panose="02040604050505020304" pitchFamily="18" charset="0"/>
              </a:rPr>
              <a:t>Lunch Ladies</a:t>
            </a:r>
            <a:r>
              <a:rPr lang="en-US" sz="3000" dirty="0" smtClean="0">
                <a:latin typeface="Century Schoolbook" panose="02040604050505020304" pitchFamily="18" charset="0"/>
              </a:rPr>
              <a:t> </a:t>
            </a:r>
            <a:r>
              <a:rPr lang="en-US" sz="3000" dirty="0">
                <a:latin typeface="Century Schoolbook" panose="02040604050505020304" pitchFamily="18" charset="0"/>
              </a:rPr>
              <a:t>based on the first director’s advice that no one wanted to see </a:t>
            </a:r>
            <a:r>
              <a:rPr lang="en-US" sz="3000" dirty="0" smtClean="0">
                <a:latin typeface="Century Schoolbook" panose="02040604050505020304" pitchFamily="18" charset="0"/>
              </a:rPr>
              <a:t>middle-aged women </a:t>
            </a:r>
            <a:r>
              <a:rPr lang="en-US" sz="3000" dirty="0">
                <a:latin typeface="Century Schoolbook" panose="02040604050505020304" pitchFamily="18" charset="0"/>
              </a:rPr>
              <a:t>as leads.  </a:t>
            </a:r>
            <a:r>
              <a:rPr lang="en-US" sz="3000" dirty="0" smtClean="0">
                <a:latin typeface="Century Schoolbook" panose="02040604050505020304" pitchFamily="18" charset="0"/>
              </a:rPr>
              <a:t>JM </a:t>
            </a:r>
            <a:r>
              <a:rPr lang="en-US" sz="3000" dirty="0">
                <a:latin typeface="Century Schoolbook" panose="02040604050505020304" pitchFamily="18" charset="0"/>
              </a:rPr>
              <a:t>insisted on doing </a:t>
            </a:r>
            <a:r>
              <a:rPr lang="en-US" sz="3000" i="1" dirty="0" smtClean="0">
                <a:latin typeface="Century Schoolbook" panose="02040604050505020304" pitchFamily="18" charset="0"/>
              </a:rPr>
              <a:t>Lunch </a:t>
            </a:r>
            <a:r>
              <a:rPr lang="en-US" sz="3000" i="1" dirty="0">
                <a:latin typeface="Century Schoolbook" panose="02040604050505020304" pitchFamily="18" charset="0"/>
              </a:rPr>
              <a:t>Ladies</a:t>
            </a:r>
            <a:r>
              <a:rPr lang="en-US" sz="3000" i="1" dirty="0" smtClean="0">
                <a:latin typeface="Century Schoolbook" panose="02040604050505020304" pitchFamily="18" charset="0"/>
              </a:rPr>
              <a:t>.</a:t>
            </a:r>
            <a:endParaRPr lang="en-US" sz="3000" i="1" dirty="0">
              <a:latin typeface="Century Schoolbook" panose="02040604050505020304" pitchFamily="18" charset="0"/>
            </a:endParaRPr>
          </a:p>
          <a:p>
            <a:pPr marL="0" indent="0">
              <a:buNone/>
            </a:pPr>
            <a:endParaRPr lang="en-US" sz="3000" dirty="0">
              <a:latin typeface="Century Schoolbook" panose="02040604050505020304" pitchFamily="18" charset="0"/>
            </a:endParaRPr>
          </a:p>
          <a:p>
            <a:pPr marL="0" indent="0">
              <a:buNone/>
            </a:pPr>
            <a:endParaRPr lang="en-US" dirty="0"/>
          </a:p>
          <a:p>
            <a:pPr marL="0" indent="0">
              <a:buNone/>
            </a:pPr>
            <a:endParaRPr lang="en-US" dirty="0"/>
          </a:p>
        </p:txBody>
      </p:sp>
      <p:sp>
        <p:nvSpPr>
          <p:cNvPr id="4"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333247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L Secondary Sho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381000"/>
            <a:ext cx="6296914" cy="5715000"/>
          </a:xfrm>
          <a:prstGeom prst="rect">
            <a:avLst/>
          </a:prstGeom>
        </p:spPr>
      </p:pic>
      <p:sp>
        <p:nvSpPr>
          <p:cNvPr id="7" name="TextBox 6"/>
          <p:cNvSpPr txBox="1"/>
          <p:nvPr/>
        </p:nvSpPr>
        <p:spPr>
          <a:xfrm>
            <a:off x="1447800" y="6248400"/>
            <a:ext cx="6096000" cy="400110"/>
          </a:xfrm>
          <a:prstGeom prst="rect">
            <a:avLst/>
          </a:prstGeom>
          <a:noFill/>
        </p:spPr>
        <p:txBody>
          <a:bodyPr wrap="square" rtlCol="0">
            <a:spAutoFit/>
          </a:bodyPr>
          <a:lstStyle/>
          <a:p>
            <a:pPr algn="ctr"/>
            <a:r>
              <a:rPr lang="en-US" sz="2000" dirty="0" smtClean="0">
                <a:latin typeface="Century Schoolbook"/>
                <a:cs typeface="Century Schoolbook"/>
              </a:rPr>
              <a:t>That snotty cheerleader really pissed us off.</a:t>
            </a:r>
            <a:endParaRPr lang="en-US" sz="2000" dirty="0">
              <a:latin typeface="Century Schoolbook"/>
              <a:cs typeface="Century Schoolbook"/>
            </a:endParaRPr>
          </a:p>
        </p:txBody>
      </p:sp>
      <p:sp>
        <p:nvSpPr>
          <p:cNvPr id="8" name="Title 1"/>
          <p:cNvSpPr>
            <a:spLocks noGrp="1"/>
          </p:cNvSpPr>
          <p:nvPr>
            <p:ph type="title"/>
          </p:nvPr>
        </p:nvSpPr>
        <p:spPr>
          <a:xfrm>
            <a:off x="8004908" y="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65495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5516563"/>
          </a:xfrm>
        </p:spPr>
        <p:txBody>
          <a:bodyPr>
            <a:normAutofit fontScale="25000" lnSpcReduction="20000"/>
          </a:bodyPr>
          <a:lstStyle/>
          <a:p>
            <a:pPr marL="0" indent="0">
              <a:buNone/>
            </a:pPr>
            <a:r>
              <a:rPr lang="en-US" sz="5600" b="1" dirty="0">
                <a:latin typeface="Century Schoolbook" panose="02040604050505020304" pitchFamily="18" charset="0"/>
              </a:rPr>
              <a:t>What was the most difficult scene in the movie to shoot?</a:t>
            </a: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The lunchroom </a:t>
            </a:r>
            <a:r>
              <a:rPr lang="en-US" sz="4800" dirty="0" smtClean="0">
                <a:latin typeface="Century Schoolbook" panose="02040604050505020304" pitchFamily="18" charset="0"/>
              </a:rPr>
              <a:t>sequence where kids are dumping their trays. </a:t>
            </a:r>
          </a:p>
          <a:p>
            <a:pPr marL="0" indent="0">
              <a:buNone/>
            </a:pPr>
            <a:endParaRPr lang="en-US" sz="4800" dirty="0">
              <a:latin typeface="Century Schoolbook" panose="02040604050505020304" pitchFamily="18" charset="0"/>
            </a:endParaRPr>
          </a:p>
          <a:p>
            <a:pPr marL="0" indent="0">
              <a:buNone/>
            </a:pPr>
            <a:r>
              <a:rPr lang="en-US" sz="4800" dirty="0" smtClean="0">
                <a:latin typeface="Century Schoolbook" panose="02040604050505020304" pitchFamily="18" charset="0"/>
              </a:rPr>
              <a:t>Not </a:t>
            </a:r>
            <a:r>
              <a:rPr lang="en-US" sz="4800" dirty="0">
                <a:latin typeface="Century Schoolbook" panose="02040604050505020304" pitchFamily="18" charset="0"/>
              </a:rPr>
              <a:t>only did it require a significant amount of </a:t>
            </a:r>
            <a:r>
              <a:rPr lang="en-US" sz="4800" dirty="0" smtClean="0">
                <a:latin typeface="Century Schoolbook" panose="02040604050505020304" pitchFamily="18" charset="0"/>
              </a:rPr>
              <a:t>actors </a:t>
            </a:r>
            <a:r>
              <a:rPr lang="en-US" sz="4800" dirty="0">
                <a:latin typeface="Century Schoolbook" panose="02040604050505020304" pitchFamily="18" charset="0"/>
              </a:rPr>
              <a:t>(we ended up with </a:t>
            </a:r>
            <a:r>
              <a:rPr lang="en-US" sz="4800" dirty="0" smtClean="0">
                <a:latin typeface="Century Schoolbook" panose="02040604050505020304" pitchFamily="18" charset="0"/>
              </a:rPr>
              <a:t>forty extras), </a:t>
            </a:r>
            <a:r>
              <a:rPr lang="en-US" sz="4800" dirty="0">
                <a:latin typeface="Century Schoolbook" panose="02040604050505020304" pitchFamily="18" charset="0"/>
              </a:rPr>
              <a:t>but we only had a few hours to film it due to time constraints on the space.  Further, since there was no </a:t>
            </a:r>
            <a:r>
              <a:rPr lang="en-US" sz="4800" dirty="0" smtClean="0">
                <a:latin typeface="Century Schoolbook" panose="02040604050505020304" pitchFamily="18" charset="0"/>
              </a:rPr>
              <a:t>money </a:t>
            </a:r>
            <a:r>
              <a:rPr lang="en-US" sz="4800" dirty="0">
                <a:latin typeface="Century Schoolbook" panose="02040604050505020304" pitchFamily="18" charset="0"/>
              </a:rPr>
              <a:t>in the budget to pay </a:t>
            </a:r>
            <a:r>
              <a:rPr lang="en-US" sz="4800" dirty="0" smtClean="0">
                <a:latin typeface="Century Schoolbook" panose="02040604050505020304" pitchFamily="18" charset="0"/>
              </a:rPr>
              <a:t>all these people, </a:t>
            </a:r>
            <a:r>
              <a:rPr lang="en-US" sz="4800" dirty="0">
                <a:latin typeface="Century Schoolbook" panose="02040604050505020304" pitchFamily="18" charset="0"/>
              </a:rPr>
              <a:t>I had done all the casting online </a:t>
            </a:r>
            <a:r>
              <a:rPr lang="en-US" sz="4800" dirty="0" smtClean="0">
                <a:latin typeface="Century Schoolbook" panose="02040604050505020304" pitchFamily="18" charset="0"/>
              </a:rPr>
              <a:t>“NO PAY CREDIT ONLY” and I didn’t </a:t>
            </a:r>
            <a:r>
              <a:rPr lang="en-US" sz="4800" dirty="0">
                <a:latin typeface="Century Schoolbook" panose="02040604050505020304" pitchFamily="18" charset="0"/>
              </a:rPr>
              <a:t>know how many </a:t>
            </a:r>
            <a:r>
              <a:rPr lang="en-US" sz="4800" dirty="0" smtClean="0">
                <a:latin typeface="Century Schoolbook" panose="02040604050505020304" pitchFamily="18" charset="0"/>
              </a:rPr>
              <a:t>were </a:t>
            </a:r>
            <a:r>
              <a:rPr lang="en-US" sz="4800" dirty="0">
                <a:latin typeface="Century Schoolbook" panose="02040604050505020304" pitchFamily="18" charset="0"/>
              </a:rPr>
              <a:t>going to show up the day of the shoot or the </a:t>
            </a:r>
            <a:r>
              <a:rPr lang="en-US" sz="4800" dirty="0" smtClean="0">
                <a:latin typeface="Century Schoolbook" panose="02040604050505020304" pitchFamily="18" charset="0"/>
              </a:rPr>
              <a:t>quality of performers I </a:t>
            </a:r>
            <a:r>
              <a:rPr lang="en-US" sz="4800" dirty="0">
                <a:latin typeface="Century Schoolbook" panose="02040604050505020304" pitchFamily="18" charset="0"/>
              </a:rPr>
              <a:t>would get.  </a:t>
            </a:r>
            <a:r>
              <a:rPr lang="en-US" sz="4800" dirty="0" smtClean="0">
                <a:latin typeface="Century Schoolbook" panose="02040604050505020304" pitchFamily="18" charset="0"/>
              </a:rPr>
              <a:t>I </a:t>
            </a:r>
            <a:r>
              <a:rPr lang="en-US" sz="4800" dirty="0">
                <a:latin typeface="Century Schoolbook" panose="02040604050505020304" pitchFamily="18" charset="0"/>
              </a:rPr>
              <a:t>also had no costume budget for them so </a:t>
            </a:r>
            <a:r>
              <a:rPr lang="en-US" sz="4800" dirty="0" smtClean="0">
                <a:latin typeface="Century Schoolbook" panose="02040604050505020304" pitchFamily="18" charset="0"/>
              </a:rPr>
              <a:t>JM </a:t>
            </a:r>
            <a:r>
              <a:rPr lang="en-US" sz="4800" dirty="0">
                <a:latin typeface="Century Schoolbook" panose="02040604050505020304" pitchFamily="18" charset="0"/>
              </a:rPr>
              <a:t>cast them in cliques – G</a:t>
            </a:r>
            <a:r>
              <a:rPr lang="en-US" sz="4800" dirty="0" smtClean="0">
                <a:latin typeface="Century Schoolbook" panose="02040604050505020304" pitchFamily="18" charset="0"/>
              </a:rPr>
              <a:t>oths</a:t>
            </a:r>
            <a:r>
              <a:rPr lang="en-US" sz="4800" dirty="0">
                <a:latin typeface="Century Schoolbook" panose="02040604050505020304" pitchFamily="18" charset="0"/>
              </a:rPr>
              <a:t>, nerds, rockers, jocks… and we asked them to bring their own </a:t>
            </a:r>
            <a:r>
              <a:rPr lang="en-US" sz="4800" dirty="0" smtClean="0">
                <a:latin typeface="Century Schoolbook" panose="02040604050505020304" pitchFamily="18" charset="0"/>
              </a:rPr>
              <a:t>wardrobe.  </a:t>
            </a:r>
            <a:r>
              <a:rPr lang="en-US" sz="4800" dirty="0">
                <a:latin typeface="Century Schoolbook" panose="02040604050505020304" pitchFamily="18" charset="0"/>
              </a:rPr>
              <a:t>Our main worries were that we wouldn’t have enough extras show up, the lunchroom would be empty, we would run out of time trying to get it right, and </a:t>
            </a:r>
            <a:r>
              <a:rPr lang="en-US" sz="4800" dirty="0" smtClean="0">
                <a:latin typeface="Century Schoolbook" panose="02040604050505020304" pitchFamily="18" charset="0"/>
              </a:rPr>
              <a:t>costumes would </a:t>
            </a:r>
            <a:r>
              <a:rPr lang="en-US" sz="4800" dirty="0">
                <a:latin typeface="Century Schoolbook" panose="02040604050505020304" pitchFamily="18" charset="0"/>
              </a:rPr>
              <a:t>be all wrong.</a:t>
            </a: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To make it even more ambitious, we didn’t know what the dance mosh was going to look like or how it was going to fit together with the extras.  Head </a:t>
            </a:r>
            <a:r>
              <a:rPr lang="en-US" sz="4800" dirty="0" smtClean="0">
                <a:latin typeface="Century Schoolbook" panose="02040604050505020304" pitchFamily="18" charset="0"/>
              </a:rPr>
              <a:t>choreographer </a:t>
            </a:r>
            <a:r>
              <a:rPr lang="en-US" sz="4800" dirty="0">
                <a:latin typeface="Century Schoolbook" panose="02040604050505020304" pitchFamily="18" charset="0"/>
              </a:rPr>
              <a:t>and leader of the tap section, Joe Bratcher had been working for </a:t>
            </a:r>
            <a:r>
              <a:rPr lang="en-US" sz="4800" dirty="0" smtClean="0">
                <a:latin typeface="Century Schoolbook" panose="02040604050505020304" pitchFamily="18" charset="0"/>
              </a:rPr>
              <a:t>months </a:t>
            </a:r>
            <a:r>
              <a:rPr lang="en-US" sz="4800" dirty="0">
                <a:latin typeface="Century Schoolbook" panose="02040604050505020304" pitchFamily="18" charset="0"/>
              </a:rPr>
              <a:t>with the other choreographers, Rebecca Ruschell for ballet and Monika Felice Smith for hip hop.  But none of the dancers knew the sequence and </a:t>
            </a:r>
            <a:r>
              <a:rPr lang="en-US" sz="4800" dirty="0" smtClean="0">
                <a:latin typeface="Century Schoolbook" panose="02040604050505020304" pitchFamily="18" charset="0"/>
              </a:rPr>
              <a:t>only had one </a:t>
            </a:r>
            <a:r>
              <a:rPr lang="en-US" sz="4800" dirty="0">
                <a:latin typeface="Century Schoolbook" panose="02040604050505020304" pitchFamily="18" charset="0"/>
              </a:rPr>
              <a:t>hour before the shoot to get it down.  We were confident they could learn it, we had </a:t>
            </a:r>
            <a:r>
              <a:rPr lang="en-US" sz="4800" dirty="0" smtClean="0">
                <a:latin typeface="Century Schoolbook" panose="02040604050505020304" pitchFamily="18" charset="0"/>
              </a:rPr>
              <a:t>cast great folks</a:t>
            </a:r>
            <a:r>
              <a:rPr lang="en-US" sz="4800" dirty="0">
                <a:latin typeface="Century Schoolbook" panose="02040604050505020304" pitchFamily="18" charset="0"/>
              </a:rPr>
              <a:t>, but we didn’t know how it would all look together or if the extras playing the students would mesh.  It could very well have been a huge mess.</a:t>
            </a:r>
          </a:p>
          <a:p>
            <a:pPr marL="0" indent="0">
              <a:buNone/>
            </a:pPr>
            <a:endParaRPr lang="en-US" sz="4800" dirty="0" smtClean="0">
              <a:latin typeface="Century Schoolbook" panose="02040604050505020304" pitchFamily="18" charset="0"/>
            </a:endParaRPr>
          </a:p>
          <a:p>
            <a:pPr marL="0" indent="0">
              <a:buNone/>
            </a:pPr>
            <a:r>
              <a:rPr lang="en-US" sz="4800" dirty="0" smtClean="0">
                <a:latin typeface="Century Schoolbook" panose="02040604050505020304" pitchFamily="18" charset="0"/>
              </a:rPr>
              <a:t>Not only did almost every single extra show up that I had cast, but they were dressed perfectly and were all talented and professional performers.  They nailed it!  When it all came to together no one could believe their eyes.  I </a:t>
            </a:r>
            <a:r>
              <a:rPr lang="en-US" sz="4800" dirty="0">
                <a:latin typeface="Century Schoolbook" panose="02040604050505020304" pitchFamily="18" charset="0"/>
              </a:rPr>
              <a:t>was hiding out trying not to be in the way </a:t>
            </a:r>
            <a:r>
              <a:rPr lang="en-US" sz="4800" dirty="0" smtClean="0">
                <a:latin typeface="Century Schoolbook" panose="02040604050505020304" pitchFamily="18" charset="0"/>
              </a:rPr>
              <a:t>but if I’m honest it was because </a:t>
            </a:r>
            <a:r>
              <a:rPr lang="en-US" sz="4800" dirty="0">
                <a:latin typeface="Century Schoolbook" panose="02040604050505020304" pitchFamily="18" charset="0"/>
              </a:rPr>
              <a:t>I was so nervous.  </a:t>
            </a:r>
            <a:r>
              <a:rPr lang="en-US" sz="4800" dirty="0" smtClean="0">
                <a:latin typeface="Century Schoolbook" panose="02040604050505020304" pitchFamily="18" charset="0"/>
              </a:rPr>
              <a:t>Estelle </a:t>
            </a:r>
            <a:r>
              <a:rPr lang="en-US" sz="4800" dirty="0">
                <a:latin typeface="Century Schoolbook" panose="02040604050505020304" pitchFamily="18" charset="0"/>
              </a:rPr>
              <a:t>Matranga, the production coordinator came and got me ten minutes into shooting and told me I had to come and see </a:t>
            </a:r>
            <a:r>
              <a:rPr lang="en-US" sz="4800" dirty="0" smtClean="0">
                <a:latin typeface="Century Schoolbook" panose="02040604050505020304" pitchFamily="18" charset="0"/>
              </a:rPr>
              <a:t>it.  “It’s </a:t>
            </a:r>
            <a:r>
              <a:rPr lang="en-US" sz="4800" dirty="0">
                <a:latin typeface="Century Schoolbook" panose="02040604050505020304" pitchFamily="18" charset="0"/>
              </a:rPr>
              <a:t>brilliant</a:t>
            </a:r>
            <a:r>
              <a:rPr lang="en-US" sz="4800" dirty="0" smtClean="0">
                <a:latin typeface="Century Schoolbook" panose="02040604050505020304" pitchFamily="18" charset="0"/>
              </a:rPr>
              <a:t>.”   I didn’t believe her at first.   She’s French.  </a:t>
            </a:r>
          </a:p>
          <a:p>
            <a:pPr marL="0" indent="0">
              <a:buNone/>
            </a:pPr>
            <a:endParaRPr lang="en-US" sz="4800" dirty="0">
              <a:latin typeface="Century Schoolbook" panose="02040604050505020304" pitchFamily="18" charset="0"/>
            </a:endParaRPr>
          </a:p>
          <a:p>
            <a:pPr marL="0" indent="0">
              <a:buNone/>
            </a:pPr>
            <a:r>
              <a:rPr lang="en-US" sz="4800" dirty="0" smtClean="0">
                <a:latin typeface="Century Schoolbook" panose="02040604050505020304" pitchFamily="18" charset="0"/>
              </a:rPr>
              <a:t>It turned out exactly as we had imagined - </a:t>
            </a:r>
            <a:r>
              <a:rPr lang="en-US" sz="4800" i="1" dirty="0" smtClean="0">
                <a:latin typeface="Century Schoolbook" panose="02040604050505020304" pitchFamily="18" charset="0"/>
              </a:rPr>
              <a:t>High School Musical</a:t>
            </a:r>
            <a:r>
              <a:rPr lang="en-US" sz="4800" dirty="0" smtClean="0">
                <a:latin typeface="Century Schoolbook" panose="02040604050505020304" pitchFamily="18" charset="0"/>
              </a:rPr>
              <a:t> on crack.   </a:t>
            </a:r>
            <a:endParaRPr lang="en-US" sz="4800" dirty="0">
              <a:latin typeface="Century Schoolbook" panose="02040604050505020304" pitchFamily="18" charset="0"/>
            </a:endParaRPr>
          </a:p>
        </p:txBody>
      </p:sp>
      <p:sp>
        <p:nvSpPr>
          <p:cNvPr id="6"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217602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 y="542365"/>
            <a:ext cx="7239000" cy="5429250"/>
          </a:xfrm>
          <a:prstGeom prst="rect">
            <a:avLst/>
          </a:prstGeom>
        </p:spPr>
      </p:pic>
      <p:sp>
        <p:nvSpPr>
          <p:cNvPr id="6" name="TextBox 5"/>
          <p:cNvSpPr txBox="1"/>
          <p:nvPr/>
        </p:nvSpPr>
        <p:spPr>
          <a:xfrm>
            <a:off x="2819400" y="6096000"/>
            <a:ext cx="3886200" cy="400110"/>
          </a:xfrm>
          <a:prstGeom prst="rect">
            <a:avLst/>
          </a:prstGeom>
          <a:noFill/>
        </p:spPr>
        <p:txBody>
          <a:bodyPr wrap="square" rtlCol="0">
            <a:spAutoFit/>
          </a:bodyPr>
          <a:lstStyle/>
          <a:p>
            <a:pPr algn="ctr"/>
            <a:r>
              <a:rPr lang="en-US" sz="2000" dirty="0" smtClean="0">
                <a:latin typeface="Century Schoolbook" panose="02040604050505020304" pitchFamily="18" charset="0"/>
              </a:rPr>
              <a:t>Anyone hungry?</a:t>
            </a:r>
            <a:endParaRPr lang="en-US" sz="2000" dirty="0">
              <a:latin typeface="Century Schoolbook" panose="02040604050505020304" pitchFamily="18" charset="0"/>
            </a:endParaRPr>
          </a:p>
        </p:txBody>
      </p:sp>
      <p:sp>
        <p:nvSpPr>
          <p:cNvPr id="8"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272725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larissa\Dropbox\Scripts\LL Short\EPK\Shots for EPK\LL Main Shot.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457200"/>
            <a:ext cx="7086600" cy="5715000"/>
          </a:xfrm>
          <a:prstGeom prst="rect">
            <a:avLst/>
          </a:prstGeom>
          <a:noFill/>
          <a:ln>
            <a:noFill/>
          </a:ln>
        </p:spPr>
      </p:pic>
      <p:sp>
        <p:nvSpPr>
          <p:cNvPr id="5" name="TextBox 4"/>
          <p:cNvSpPr txBox="1"/>
          <p:nvPr/>
        </p:nvSpPr>
        <p:spPr>
          <a:xfrm>
            <a:off x="995082" y="6172200"/>
            <a:ext cx="7082118" cy="400110"/>
          </a:xfrm>
          <a:prstGeom prst="rect">
            <a:avLst/>
          </a:prstGeom>
          <a:noFill/>
        </p:spPr>
        <p:txBody>
          <a:bodyPr wrap="square" rtlCol="0">
            <a:spAutoFit/>
          </a:bodyPr>
          <a:lstStyle/>
          <a:p>
            <a:pPr algn="ctr"/>
            <a:r>
              <a:rPr lang="en-US" sz="2000" dirty="0" smtClean="0">
                <a:latin typeface="Century Schoolbook" panose="02040604050505020304" pitchFamily="18" charset="0"/>
              </a:rPr>
              <a:t>Lunch Ladies</a:t>
            </a:r>
            <a:endParaRPr lang="en-US" sz="2000" dirty="0">
              <a:latin typeface="Century Schoolbook" panose="02040604050505020304" pitchFamily="18" charset="0"/>
            </a:endParaRPr>
          </a:p>
        </p:txBody>
      </p:sp>
    </p:spTree>
    <p:extLst>
      <p:ext uri="{BB962C8B-B14F-4D97-AF65-F5344CB8AC3E}">
        <p14:creationId xmlns:p14="http://schemas.microsoft.com/office/powerpoint/2010/main" val="979198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5" name="Content Placeholder 2"/>
          <p:cNvSpPr txBox="1">
            <a:spLocks/>
          </p:cNvSpPr>
          <p:nvPr/>
        </p:nvSpPr>
        <p:spPr>
          <a:xfrm>
            <a:off x="457200" y="685800"/>
            <a:ext cx="8305800" cy="5516563"/>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600" b="1" dirty="0">
                <a:latin typeface="Century Schoolbook" panose="02040604050505020304" pitchFamily="18" charset="0"/>
              </a:rPr>
              <a:t>What was the most magical thing that </a:t>
            </a:r>
            <a:r>
              <a:rPr lang="en-US" sz="5600" b="1" dirty="0" smtClean="0">
                <a:latin typeface="Century Schoolbook" panose="02040604050505020304" pitchFamily="18" charset="0"/>
              </a:rPr>
              <a:t>happened during the production?</a:t>
            </a:r>
            <a:endParaRPr lang="en-US" sz="5600" b="1" dirty="0">
              <a:latin typeface="Century Schoolbook" panose="02040604050505020304" pitchFamily="18" charset="0"/>
            </a:endParaRPr>
          </a:p>
          <a:p>
            <a:pPr marL="0" indent="0">
              <a:buNone/>
            </a:pPr>
            <a:endParaRPr lang="en-US" sz="8000" dirty="0">
              <a:latin typeface="Century Schoolbook" panose="02040604050505020304" pitchFamily="18" charset="0"/>
            </a:endParaRPr>
          </a:p>
          <a:p>
            <a:pPr marL="0" indent="0">
              <a:buNone/>
            </a:pPr>
            <a:r>
              <a:rPr lang="en-US" sz="4800" dirty="0">
                <a:latin typeface="Century Schoolbook" panose="02040604050505020304" pitchFamily="18" charset="0"/>
              </a:rPr>
              <a:t>I feel like </a:t>
            </a:r>
            <a:r>
              <a:rPr lang="en-US" sz="4800" i="1" dirty="0" smtClean="0">
                <a:latin typeface="Century Schoolbook" panose="02040604050505020304" pitchFamily="18" charset="0"/>
              </a:rPr>
              <a:t>Lunch Ladies</a:t>
            </a:r>
            <a:r>
              <a:rPr lang="en-US" sz="4800" dirty="0" smtClean="0">
                <a:latin typeface="Century Schoolbook" panose="02040604050505020304" pitchFamily="18" charset="0"/>
              </a:rPr>
              <a:t> </a:t>
            </a:r>
            <a:r>
              <a:rPr lang="en-US" sz="4800" dirty="0">
                <a:latin typeface="Century Schoolbook" panose="02040604050505020304" pitchFamily="18" charset="0"/>
              </a:rPr>
              <a:t>had a lot of magic behind it.  So many little things happened that I thought were problems which ended up being blessings.  It was almost like everything was aligning to bring the best possible </a:t>
            </a:r>
            <a:r>
              <a:rPr lang="en-US" sz="4800" dirty="0" smtClean="0">
                <a:latin typeface="Century Schoolbook" panose="02040604050505020304" pitchFamily="18" charset="0"/>
              </a:rPr>
              <a:t>situation </a:t>
            </a:r>
            <a:r>
              <a:rPr lang="en-US" sz="4800" dirty="0">
                <a:latin typeface="Century Schoolbook" panose="02040604050505020304" pitchFamily="18" charset="0"/>
              </a:rPr>
              <a:t>into play.  As mentioned, the first magical thing that happened was losing the original director and replacing him with </a:t>
            </a:r>
            <a:r>
              <a:rPr lang="en-US" sz="4800" dirty="0" smtClean="0">
                <a:latin typeface="Century Schoolbook" panose="02040604050505020304" pitchFamily="18" charset="0"/>
              </a:rPr>
              <a:t>JM.  </a:t>
            </a:r>
            <a:r>
              <a:rPr lang="en-US" sz="4800" dirty="0">
                <a:latin typeface="Century Schoolbook" panose="02040604050505020304" pitchFamily="18" charset="0"/>
              </a:rPr>
              <a:t>Next up was finding the location. </a:t>
            </a:r>
            <a:r>
              <a:rPr lang="en-US" sz="4800" dirty="0" smtClean="0">
                <a:latin typeface="Century Schoolbook" panose="02040604050505020304" pitchFamily="18" charset="0"/>
              </a:rPr>
              <a:t> I </a:t>
            </a:r>
            <a:r>
              <a:rPr lang="en-US" sz="4800" dirty="0">
                <a:latin typeface="Century Schoolbook" panose="02040604050505020304" pitchFamily="18" charset="0"/>
              </a:rPr>
              <a:t>must’ve called </a:t>
            </a:r>
            <a:r>
              <a:rPr lang="en-US" sz="4800" dirty="0" smtClean="0">
                <a:latin typeface="Century Schoolbook" panose="02040604050505020304" pitchFamily="18" charset="0"/>
              </a:rPr>
              <a:t>more than a hundred schools.  </a:t>
            </a:r>
            <a:r>
              <a:rPr lang="en-US" sz="4800" dirty="0">
                <a:latin typeface="Century Schoolbook" panose="02040604050505020304" pitchFamily="18" charset="0"/>
              </a:rPr>
              <a:t>We finally got a taker – Lancaster High </a:t>
            </a:r>
            <a:r>
              <a:rPr lang="en-US" sz="4800" dirty="0" smtClean="0">
                <a:latin typeface="Century Schoolbook" panose="02040604050505020304" pitchFamily="18" charset="0"/>
              </a:rPr>
              <a:t>School</a:t>
            </a:r>
            <a:r>
              <a:rPr lang="en-US" sz="4800" dirty="0">
                <a:latin typeface="Century Schoolbook" panose="02040604050505020304" pitchFamily="18" charset="0"/>
              </a:rPr>
              <a:t>.  </a:t>
            </a:r>
            <a:r>
              <a:rPr lang="en-US" sz="4800" dirty="0" smtClean="0">
                <a:latin typeface="Century Schoolbook" panose="02040604050505020304" pitchFamily="18" charset="0"/>
              </a:rPr>
              <a:t>Then the Superintendent backed </a:t>
            </a:r>
            <a:r>
              <a:rPr lang="en-US" sz="4800" dirty="0">
                <a:latin typeface="Century Schoolbook" panose="02040604050505020304" pitchFamily="18" charset="0"/>
              </a:rPr>
              <a:t>out when </a:t>
            </a:r>
            <a:r>
              <a:rPr lang="en-US" sz="4800" dirty="0" smtClean="0">
                <a:latin typeface="Century Schoolbook" panose="02040604050505020304" pitchFamily="18" charset="0"/>
              </a:rPr>
              <a:t>he </a:t>
            </a:r>
            <a:r>
              <a:rPr lang="en-US" sz="4800" dirty="0">
                <a:latin typeface="Century Schoolbook" panose="02040604050505020304" pitchFamily="18" charset="0"/>
              </a:rPr>
              <a:t>read the content</a:t>
            </a:r>
            <a:r>
              <a:rPr lang="en-US" sz="4800" dirty="0" smtClean="0">
                <a:latin typeface="Century Schoolbook" panose="02040604050505020304" pitchFamily="18" charset="0"/>
              </a:rPr>
              <a:t>.  (“Inappropriate” my ass!)  We </a:t>
            </a:r>
            <a:r>
              <a:rPr lang="en-US" sz="4800" dirty="0">
                <a:latin typeface="Century Schoolbook" panose="02040604050505020304" pitchFamily="18" charset="0"/>
              </a:rPr>
              <a:t>ended up getting a </a:t>
            </a:r>
            <a:r>
              <a:rPr lang="en-US" sz="4800" dirty="0" smtClean="0">
                <a:latin typeface="Century Schoolbook" panose="02040604050505020304" pitchFamily="18" charset="0"/>
              </a:rPr>
              <a:t>Catholic school (how funny is that?) which was </a:t>
            </a:r>
            <a:r>
              <a:rPr lang="en-US" sz="4800" dirty="0">
                <a:latin typeface="Century Schoolbook" panose="02040604050505020304" pitchFamily="18" charset="0"/>
              </a:rPr>
              <a:t>a hundred times better than </a:t>
            </a:r>
            <a:r>
              <a:rPr lang="en-US" sz="4800" dirty="0" smtClean="0">
                <a:latin typeface="Century Schoolbook" panose="02040604050505020304" pitchFamily="18" charset="0"/>
              </a:rPr>
              <a:t>Lancaster.  </a:t>
            </a:r>
            <a:r>
              <a:rPr lang="en-US" sz="4800" dirty="0">
                <a:latin typeface="Century Schoolbook" panose="02040604050505020304" pitchFamily="18" charset="0"/>
              </a:rPr>
              <a:t>I</a:t>
            </a:r>
            <a:r>
              <a:rPr lang="en-US" sz="4800" dirty="0" smtClean="0">
                <a:latin typeface="Century Schoolbook" panose="02040604050505020304" pitchFamily="18" charset="0"/>
              </a:rPr>
              <a:t>t </a:t>
            </a:r>
            <a:r>
              <a:rPr lang="en-US" sz="4800" dirty="0">
                <a:latin typeface="Century Schoolbook" panose="02040604050505020304" pitchFamily="18" charset="0"/>
              </a:rPr>
              <a:t>had so much </a:t>
            </a:r>
            <a:r>
              <a:rPr lang="en-US" sz="4800" dirty="0" smtClean="0">
                <a:latin typeface="Century Schoolbook" panose="02040604050505020304" pitchFamily="18" charset="0"/>
              </a:rPr>
              <a:t>character, they were thrilled to have us and the </a:t>
            </a:r>
            <a:r>
              <a:rPr lang="en-US" sz="4800" dirty="0">
                <a:latin typeface="Century Schoolbook" panose="02040604050505020304" pitchFamily="18" charset="0"/>
              </a:rPr>
              <a:t>principal was </a:t>
            </a:r>
            <a:r>
              <a:rPr lang="en-US" sz="4800" dirty="0" smtClean="0">
                <a:latin typeface="Century Schoolbook" panose="02040604050505020304" pitchFamily="18" charset="0"/>
              </a:rPr>
              <a:t>amazing – she was totally </a:t>
            </a:r>
            <a:r>
              <a:rPr lang="en-US" sz="4800" dirty="0">
                <a:latin typeface="Century Schoolbook" panose="02040604050505020304" pitchFamily="18" charset="0"/>
              </a:rPr>
              <a:t>in our </a:t>
            </a:r>
            <a:r>
              <a:rPr lang="en-US" sz="4800" dirty="0" smtClean="0">
                <a:latin typeface="Century Schoolbook" panose="02040604050505020304" pitchFamily="18" charset="0"/>
              </a:rPr>
              <a:t>corner helping and watching out for us.  </a:t>
            </a:r>
            <a:endParaRPr lang="en-US" sz="4800" dirty="0">
              <a:latin typeface="Century Schoolbook" panose="02040604050505020304" pitchFamily="18" charset="0"/>
            </a:endParaRP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Other magical things - our production designer quit one week before the shoot and we replaced them with husband and wife team, Alicia and Ray Ho.  They worked 24/7 and made the set better than anything we could imagine.  </a:t>
            </a:r>
            <a:r>
              <a:rPr lang="en-US" sz="4800" dirty="0" smtClean="0">
                <a:latin typeface="Century Schoolbook" panose="02040604050505020304" pitchFamily="18" charset="0"/>
              </a:rPr>
              <a:t>More magic - neither </a:t>
            </a:r>
            <a:r>
              <a:rPr lang="en-US" sz="4800" dirty="0">
                <a:latin typeface="Century Schoolbook" panose="02040604050505020304" pitchFamily="18" charset="0"/>
              </a:rPr>
              <a:t>of the two lead actresses auditioned for the roles.  I cast </a:t>
            </a:r>
            <a:r>
              <a:rPr lang="en-US" sz="4800" dirty="0" smtClean="0">
                <a:latin typeface="Century Schoolbook" panose="02040604050505020304" pitchFamily="18" charset="0"/>
              </a:rPr>
              <a:t>Donna but </a:t>
            </a:r>
            <a:r>
              <a:rPr lang="en-US" sz="4800" dirty="0">
                <a:latin typeface="Century Schoolbook" panose="02040604050505020304" pitchFamily="18" charset="0"/>
              </a:rPr>
              <a:t>had never seen Mary </a:t>
            </a:r>
            <a:r>
              <a:rPr lang="en-US" sz="4800" dirty="0" smtClean="0">
                <a:latin typeface="Century Schoolbook" panose="02040604050505020304" pitchFamily="18" charset="0"/>
              </a:rPr>
              <a:t>act</a:t>
            </a:r>
            <a:r>
              <a:rPr lang="en-US" sz="4800" dirty="0">
                <a:latin typeface="Century Schoolbook" panose="02040604050505020304" pitchFamily="18" charset="0"/>
              </a:rPr>
              <a:t>, </a:t>
            </a:r>
            <a:r>
              <a:rPr lang="en-US" sz="4800" dirty="0" smtClean="0">
                <a:latin typeface="Century Schoolbook" panose="02040604050505020304" pitchFamily="18" charset="0"/>
              </a:rPr>
              <a:t>JM </a:t>
            </a:r>
            <a:r>
              <a:rPr lang="en-US" sz="4800" dirty="0">
                <a:latin typeface="Century Schoolbook" panose="02040604050505020304" pitchFamily="18" charset="0"/>
              </a:rPr>
              <a:t>cast Mary but he had never seen Donna act.  We just trusted one another.  Donna and Mary were perfect together.  </a:t>
            </a:r>
            <a:r>
              <a:rPr lang="en-US" sz="4800" dirty="0" smtClean="0">
                <a:latin typeface="Century Schoolbook" panose="02040604050505020304" pitchFamily="18" charset="0"/>
              </a:rPr>
              <a:t> Then there was the fact that </a:t>
            </a:r>
            <a:r>
              <a:rPr lang="en-US" sz="4800" dirty="0">
                <a:latin typeface="Century Schoolbook" panose="02040604050505020304" pitchFamily="18" charset="0"/>
              </a:rPr>
              <a:t>we had no idea how we were going to find, much less afford, a giant meat grinder.  </a:t>
            </a:r>
            <a:r>
              <a:rPr lang="en-US" sz="4800" dirty="0" smtClean="0">
                <a:latin typeface="Century Schoolbook" panose="02040604050505020304" pitchFamily="18" charset="0"/>
              </a:rPr>
              <a:t>Abracadabra, I </a:t>
            </a:r>
            <a:r>
              <a:rPr lang="en-US" sz="4800" dirty="0">
                <a:latin typeface="Century Schoolbook" panose="02040604050505020304" pitchFamily="18" charset="0"/>
              </a:rPr>
              <a:t>stumbled </a:t>
            </a:r>
            <a:r>
              <a:rPr lang="en-US" sz="4800" dirty="0" smtClean="0">
                <a:latin typeface="Century Schoolbook" panose="02040604050505020304" pitchFamily="18" charset="0"/>
              </a:rPr>
              <a:t>across </a:t>
            </a:r>
            <a:r>
              <a:rPr lang="en-US" sz="4800" dirty="0">
                <a:latin typeface="Century Schoolbook" panose="02040604050505020304" pitchFamily="18" charset="0"/>
              </a:rPr>
              <a:t>artist, Krystopher Sapp’s amazing work at La Luz </a:t>
            </a:r>
            <a:r>
              <a:rPr lang="en-US" sz="4800" dirty="0" smtClean="0">
                <a:latin typeface="Century Schoolbook" panose="02040604050505020304" pitchFamily="18" charset="0"/>
              </a:rPr>
              <a:t>Gallery in Los Angeles.  </a:t>
            </a:r>
            <a:r>
              <a:rPr lang="en-US" sz="4800" dirty="0">
                <a:latin typeface="Century Schoolbook" panose="02040604050505020304" pitchFamily="18" charset="0"/>
              </a:rPr>
              <a:t>I messaged him on Instagram.   He messaged me </a:t>
            </a:r>
            <a:r>
              <a:rPr lang="en-US" sz="4800" dirty="0" smtClean="0">
                <a:latin typeface="Century Schoolbook" panose="02040604050505020304" pitchFamily="18" charset="0"/>
              </a:rPr>
              <a:t>back, </a:t>
            </a:r>
            <a:r>
              <a:rPr lang="en-US" sz="4800" dirty="0">
                <a:latin typeface="Century Schoolbook" panose="02040604050505020304" pitchFamily="18" charset="0"/>
              </a:rPr>
              <a:t>and the rest is history.  He made the </a:t>
            </a:r>
            <a:r>
              <a:rPr lang="en-US" sz="4800" dirty="0" smtClean="0">
                <a:latin typeface="Century Schoolbook" panose="02040604050505020304" pitchFamily="18" charset="0"/>
              </a:rPr>
              <a:t>most awesome and </a:t>
            </a:r>
            <a:r>
              <a:rPr lang="en-US" sz="4800" dirty="0">
                <a:latin typeface="Century Schoolbook" panose="02040604050505020304" pitchFamily="18" charset="0"/>
              </a:rPr>
              <a:t>surreal creature </a:t>
            </a:r>
            <a:r>
              <a:rPr lang="en-US" sz="4800" dirty="0" smtClean="0">
                <a:latin typeface="Century Schoolbook" panose="02040604050505020304" pitchFamily="18" charset="0"/>
              </a:rPr>
              <a:t>with limited funds and unlimited imagination.  Then there’s the score… the </a:t>
            </a:r>
            <a:r>
              <a:rPr lang="en-US" sz="4800" dirty="0">
                <a:latin typeface="Century Schoolbook" panose="02040604050505020304" pitchFamily="18" charset="0"/>
              </a:rPr>
              <a:t>wonderful score that Antoni M. March composed - but imagine when I found out that </a:t>
            </a:r>
            <a:r>
              <a:rPr lang="en-US" sz="4800" dirty="0" smtClean="0">
                <a:latin typeface="Century Schoolbook" panose="02040604050505020304" pitchFamily="18" charset="0"/>
              </a:rPr>
              <a:t>JM, </a:t>
            </a:r>
            <a:r>
              <a:rPr lang="en-US" sz="4800" dirty="0">
                <a:latin typeface="Century Schoolbook" panose="02040604050505020304" pitchFamily="18" charset="0"/>
              </a:rPr>
              <a:t>Antoni, Federico Jusid (music producer) and María Ulled (music production manager) arranged </a:t>
            </a:r>
            <a:r>
              <a:rPr lang="en-US" sz="4800" dirty="0" smtClean="0">
                <a:latin typeface="Century Schoolbook" panose="02040604050505020304" pitchFamily="18" charset="0"/>
              </a:rPr>
              <a:t>for </a:t>
            </a:r>
            <a:r>
              <a:rPr lang="en-US" sz="4800" dirty="0">
                <a:latin typeface="Century Schoolbook" panose="02040604050505020304" pitchFamily="18" charset="0"/>
              </a:rPr>
              <a:t>a 60 piece orchestra in Hungary (The Budapest Art Orchestra) to record and play it for us?</a:t>
            </a:r>
            <a:r>
              <a:rPr lang="en-US" sz="4800" dirty="0" smtClean="0">
                <a:latin typeface="Century Schoolbook" panose="02040604050505020304" pitchFamily="18" charset="0"/>
              </a:rPr>
              <a:t>!</a:t>
            </a:r>
          </a:p>
          <a:p>
            <a:pPr marL="0" indent="0">
              <a:buNone/>
            </a:pPr>
            <a:endParaRPr lang="en-US" sz="4800" dirty="0">
              <a:latin typeface="Century Schoolbook" panose="02040604050505020304" pitchFamily="18" charset="0"/>
            </a:endParaRPr>
          </a:p>
          <a:p>
            <a:pPr marL="0" indent="0">
              <a:buNone/>
            </a:pPr>
            <a:r>
              <a:rPr lang="en-US" sz="4800" dirty="0">
                <a:latin typeface="Century Schoolbook" panose="02040604050505020304" pitchFamily="18" charset="0"/>
              </a:rPr>
              <a:t>I suppose the most magical thing </a:t>
            </a:r>
            <a:r>
              <a:rPr lang="en-US" sz="4800" dirty="0" smtClean="0">
                <a:latin typeface="Century Schoolbook" panose="02040604050505020304" pitchFamily="18" charset="0"/>
              </a:rPr>
              <a:t>about the movie, </a:t>
            </a:r>
            <a:r>
              <a:rPr lang="en-US" sz="4800" dirty="0">
                <a:latin typeface="Century Schoolbook" panose="02040604050505020304" pitchFamily="18" charset="0"/>
              </a:rPr>
              <a:t>however, happened </a:t>
            </a:r>
            <a:r>
              <a:rPr lang="en-US" sz="4800" dirty="0" smtClean="0">
                <a:latin typeface="Century Schoolbook" panose="02040604050505020304" pitchFamily="18" charset="0"/>
              </a:rPr>
              <a:t>to Ray and Alicia.  They </a:t>
            </a:r>
            <a:r>
              <a:rPr lang="en-US" sz="4800" dirty="0">
                <a:latin typeface="Century Schoolbook" panose="02040604050505020304" pitchFamily="18" charset="0"/>
              </a:rPr>
              <a:t>had been trying to have a baby forever and conceived during filming!  </a:t>
            </a:r>
            <a:r>
              <a:rPr lang="en-US" sz="4800" dirty="0" smtClean="0">
                <a:latin typeface="Century Schoolbook" panose="02040604050505020304" pitchFamily="18" charset="0"/>
              </a:rPr>
              <a:t> Alicia called it:  </a:t>
            </a:r>
          </a:p>
          <a:p>
            <a:pPr marL="0" indent="0">
              <a:buNone/>
            </a:pPr>
            <a:endParaRPr lang="en-US" sz="4800" dirty="0">
              <a:latin typeface="Century Schoolbook" panose="02040604050505020304" pitchFamily="18" charset="0"/>
            </a:endParaRPr>
          </a:p>
          <a:p>
            <a:pPr marL="0" indent="0">
              <a:buNone/>
            </a:pPr>
            <a:r>
              <a:rPr lang="en-US" sz="4800" dirty="0" smtClean="0">
                <a:latin typeface="Century Schoolbook" panose="02040604050505020304" pitchFamily="18" charset="0"/>
              </a:rPr>
              <a:t>“Who knew fake </a:t>
            </a:r>
            <a:r>
              <a:rPr lang="en-US" sz="4800" dirty="0">
                <a:latin typeface="Century Schoolbook" panose="02040604050505020304" pitchFamily="18" charset="0"/>
              </a:rPr>
              <a:t>blood, Johnny Depp and gross cafeteria food was a baby making formula?”</a:t>
            </a:r>
          </a:p>
          <a:p>
            <a:pPr marL="0" indent="0">
              <a:buFont typeface="Arial" panose="020B0604020202020204" pitchFamily="34" charset="0"/>
              <a:buNone/>
            </a:pPr>
            <a:endParaRPr lang="en-US" sz="4800" dirty="0">
              <a:latin typeface="Century Schoolbook" panose="02040604050505020304" pitchFamily="18" charset="0"/>
            </a:endParaRPr>
          </a:p>
        </p:txBody>
      </p:sp>
    </p:spTree>
    <p:extLst>
      <p:ext uri="{BB962C8B-B14F-4D97-AF65-F5344CB8AC3E}">
        <p14:creationId xmlns:p14="http://schemas.microsoft.com/office/powerpoint/2010/main" val="19463459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7"/>
            <a:ext cx="8229600" cy="715962"/>
          </a:xfrm>
        </p:spPr>
        <p:txBody>
          <a:bodyPr>
            <a:normAutofit/>
          </a:bodyPr>
          <a:lstStyle/>
          <a:p>
            <a:r>
              <a:rPr lang="en-US" sz="4000" dirty="0" smtClean="0">
                <a:solidFill>
                  <a:srgbClr val="FF0000"/>
                </a:solidFill>
                <a:latin typeface="Century Schoolbook" panose="02040604050505020304" pitchFamily="18" charset="0"/>
              </a:rPr>
              <a:t>Tasty Facts</a:t>
            </a:r>
            <a:endParaRPr lang="en-US" sz="4000" dirty="0">
              <a:solidFill>
                <a:srgbClr val="FF0000"/>
              </a:solidFill>
              <a:latin typeface="Century Schoolbook" panose="02040604050505020304" pitchFamily="18" charset="0"/>
            </a:endParaRPr>
          </a:p>
        </p:txBody>
      </p:sp>
      <p:sp>
        <p:nvSpPr>
          <p:cNvPr id="3" name="Content Placeholder 2"/>
          <p:cNvSpPr>
            <a:spLocks noGrp="1"/>
          </p:cNvSpPr>
          <p:nvPr>
            <p:ph idx="1"/>
          </p:nvPr>
        </p:nvSpPr>
        <p:spPr>
          <a:xfrm>
            <a:off x="152400" y="752476"/>
            <a:ext cx="8763000" cy="6019800"/>
          </a:xfrm>
        </p:spPr>
        <p:txBody>
          <a:bodyPr>
            <a:noAutofit/>
          </a:bodyPr>
          <a:lstStyle/>
          <a:p>
            <a:pPr>
              <a:buFontTx/>
              <a:buChar char="-"/>
            </a:pPr>
            <a:r>
              <a:rPr lang="en-US" sz="1200" dirty="0" smtClean="0">
                <a:latin typeface="Century Schoolbook" panose="02040604050505020304" pitchFamily="18" charset="0"/>
              </a:rPr>
              <a:t>We </a:t>
            </a:r>
            <a:r>
              <a:rPr lang="en-US" sz="1200" dirty="0">
                <a:latin typeface="Century Schoolbook" panose="02040604050505020304" pitchFamily="18" charset="0"/>
              </a:rPr>
              <a:t>used 10 gallons of blood, 10 gallons of slime/goo, 15 gallons of “</a:t>
            </a:r>
            <a:r>
              <a:rPr lang="en-US" sz="1200" dirty="0" smtClean="0">
                <a:latin typeface="Century Schoolbook" panose="02040604050505020304" pitchFamily="18" charset="0"/>
              </a:rPr>
              <a:t>food,” </a:t>
            </a:r>
            <a:r>
              <a:rPr lang="en-US" sz="1200" dirty="0">
                <a:latin typeface="Century Schoolbook" panose="02040604050505020304" pitchFamily="18" charset="0"/>
              </a:rPr>
              <a:t>40 pounds of potatoes (200 pounds brought to set) and 13 pounds of ground meat.   </a:t>
            </a:r>
            <a:endParaRPr lang="en-US" sz="1200" dirty="0" smtClean="0">
              <a:latin typeface="Century Schoolbook" panose="02040604050505020304" pitchFamily="18" charset="0"/>
            </a:endParaRPr>
          </a:p>
          <a:p>
            <a:pPr>
              <a:buFontTx/>
              <a:buChar char="-"/>
            </a:pPr>
            <a:endParaRPr lang="en-US" sz="1200" dirty="0">
              <a:latin typeface="Century Schoolbook" panose="02040604050505020304" pitchFamily="18" charset="0"/>
            </a:endParaRPr>
          </a:p>
          <a:p>
            <a:pPr>
              <a:buFontTx/>
              <a:buChar char="-"/>
            </a:pPr>
            <a:r>
              <a:rPr lang="en-US" sz="1200" dirty="0" smtClean="0">
                <a:latin typeface="Century Schoolbook" panose="02040604050505020304" pitchFamily="18" charset="0"/>
              </a:rPr>
              <a:t>48 pie </a:t>
            </a:r>
            <a:r>
              <a:rPr lang="en-US" sz="1200" dirty="0">
                <a:latin typeface="Century Schoolbook" panose="02040604050505020304" pitchFamily="18" charset="0"/>
              </a:rPr>
              <a:t>tops were made of salt dough and </a:t>
            </a:r>
            <a:r>
              <a:rPr lang="en-US" sz="1200" dirty="0" smtClean="0">
                <a:latin typeface="Century Schoolbook" panose="02040604050505020304" pitchFamily="18" charset="0"/>
              </a:rPr>
              <a:t>varnished, </a:t>
            </a:r>
            <a:r>
              <a:rPr lang="en-US" sz="1200" dirty="0">
                <a:latin typeface="Century Schoolbook" panose="02040604050505020304" pitchFamily="18" charset="0"/>
              </a:rPr>
              <a:t>a hot glue gun was used to attach the tops to pie tins.  25-30 real pies were </a:t>
            </a:r>
            <a:r>
              <a:rPr lang="en-US" sz="1200" dirty="0" smtClean="0">
                <a:latin typeface="Century Schoolbook" panose="02040604050505020304" pitchFamily="18" charset="0"/>
              </a:rPr>
              <a:t>made.  20 </a:t>
            </a:r>
            <a:r>
              <a:rPr lang="en-US" sz="1200" dirty="0">
                <a:latin typeface="Century Schoolbook" panose="02040604050505020304" pitchFamily="18" charset="0"/>
              </a:rPr>
              <a:t>pounds of flour was </a:t>
            </a:r>
            <a:r>
              <a:rPr lang="en-US" sz="1200" dirty="0" smtClean="0">
                <a:latin typeface="Century Schoolbook" panose="02040604050505020304" pitchFamily="18" charset="0"/>
              </a:rPr>
              <a:t>used and the meatloaf was made from cheap very fatty ground beef, SpaghettiOs and Saltine Crackers - a big loaf of greasy gristle with wormy looking bits – yummy!</a:t>
            </a:r>
          </a:p>
          <a:p>
            <a:pPr marL="0" indent="0">
              <a:buNone/>
            </a:pPr>
            <a:endParaRPr lang="en-US" sz="1200" dirty="0" smtClean="0">
              <a:latin typeface="Century Schoolbook" panose="02040604050505020304" pitchFamily="18" charset="0"/>
            </a:endParaRPr>
          </a:p>
          <a:p>
            <a:pPr>
              <a:buFontTx/>
              <a:buChar char="-"/>
            </a:pPr>
            <a:r>
              <a:rPr lang="en-US" sz="1200" dirty="0" smtClean="0">
                <a:latin typeface="Century Schoolbook" panose="02040604050505020304" pitchFamily="18" charset="0"/>
              </a:rPr>
              <a:t>We prepped </a:t>
            </a:r>
            <a:r>
              <a:rPr lang="en-US" sz="1200" dirty="0">
                <a:latin typeface="Century Schoolbook" panose="02040604050505020304" pitchFamily="18" charset="0"/>
              </a:rPr>
              <a:t>the film for four </a:t>
            </a:r>
            <a:r>
              <a:rPr lang="en-US" sz="1200" dirty="0" smtClean="0">
                <a:latin typeface="Century Schoolbook" panose="02040604050505020304" pitchFamily="18" charset="0"/>
              </a:rPr>
              <a:t>months and filmed </a:t>
            </a:r>
            <a:r>
              <a:rPr lang="en-US" sz="1200" dirty="0">
                <a:latin typeface="Century Schoolbook" panose="02040604050505020304" pitchFamily="18" charset="0"/>
              </a:rPr>
              <a:t>over the course of two weekends in South Central Los Angeles</a:t>
            </a:r>
            <a:r>
              <a:rPr lang="en-US" sz="1200" dirty="0" smtClean="0">
                <a:latin typeface="Century Schoolbook" panose="02040604050505020304" pitchFamily="18" charset="0"/>
              </a:rPr>
              <a:t>.</a:t>
            </a:r>
          </a:p>
          <a:p>
            <a:pPr marL="0" indent="0">
              <a:buNone/>
            </a:pPr>
            <a:endParaRPr lang="en-US" sz="1200" dirty="0" smtClean="0">
              <a:latin typeface="Century Schoolbook" panose="02040604050505020304" pitchFamily="18" charset="0"/>
            </a:endParaRPr>
          </a:p>
          <a:p>
            <a:pPr>
              <a:buFontTx/>
              <a:buChar char="-"/>
            </a:pPr>
            <a:r>
              <a:rPr lang="en-US" sz="1200" dirty="0" smtClean="0">
                <a:latin typeface="Century Schoolbook" panose="02040604050505020304" pitchFamily="18" charset="0"/>
              </a:rPr>
              <a:t>Our </a:t>
            </a:r>
            <a:r>
              <a:rPr lang="en-US" sz="1200" dirty="0">
                <a:latin typeface="Century Schoolbook" panose="02040604050505020304" pitchFamily="18" charset="0"/>
              </a:rPr>
              <a:t>first catered meal was awful – we had to fire the </a:t>
            </a:r>
            <a:r>
              <a:rPr lang="en-US" sz="1200" dirty="0" smtClean="0">
                <a:latin typeface="Century Schoolbook" panose="02040604050505020304" pitchFamily="18" charset="0"/>
              </a:rPr>
              <a:t>real lunch </a:t>
            </a:r>
            <a:r>
              <a:rPr lang="en-US" sz="1200" dirty="0">
                <a:latin typeface="Century Schoolbook" panose="02040604050505020304" pitchFamily="18" charset="0"/>
              </a:rPr>
              <a:t>ladies on the </a:t>
            </a:r>
            <a:r>
              <a:rPr lang="en-US" sz="1200" i="1" dirty="0" smtClean="0">
                <a:latin typeface="Century Schoolbook" panose="02040604050505020304" pitchFamily="18" charset="0"/>
              </a:rPr>
              <a:t>Lunch Ladies’</a:t>
            </a:r>
            <a:r>
              <a:rPr lang="en-US" sz="1200" dirty="0" smtClean="0">
                <a:latin typeface="Century Schoolbook" panose="02040604050505020304" pitchFamily="18" charset="0"/>
              </a:rPr>
              <a:t> </a:t>
            </a:r>
            <a:r>
              <a:rPr lang="en-US" sz="1200" dirty="0">
                <a:latin typeface="Century Schoolbook" panose="02040604050505020304" pitchFamily="18" charset="0"/>
              </a:rPr>
              <a:t>set</a:t>
            </a:r>
            <a:r>
              <a:rPr lang="en-US" sz="1200" dirty="0" smtClean="0">
                <a:latin typeface="Century Schoolbook" panose="02040604050505020304" pitchFamily="18" charset="0"/>
              </a:rPr>
              <a:t>.</a:t>
            </a:r>
            <a:endParaRPr lang="en-US" sz="1200" dirty="0">
              <a:latin typeface="Century Schoolbook" panose="02040604050505020304" pitchFamily="18" charset="0"/>
            </a:endParaRPr>
          </a:p>
          <a:p>
            <a:pPr>
              <a:buFontTx/>
              <a:buChar char="-"/>
            </a:pPr>
            <a:endParaRPr lang="en-US" sz="1200" dirty="0">
              <a:latin typeface="Century Schoolbook" panose="02040604050505020304" pitchFamily="18" charset="0"/>
            </a:endParaRPr>
          </a:p>
          <a:p>
            <a:pPr>
              <a:buFontTx/>
              <a:buChar char="-"/>
            </a:pPr>
            <a:r>
              <a:rPr lang="en-US" sz="1200" dirty="0" smtClean="0">
                <a:latin typeface="Century Schoolbook" panose="02040604050505020304" pitchFamily="18" charset="0"/>
              </a:rPr>
              <a:t>Shayna </a:t>
            </a:r>
            <a:r>
              <a:rPr lang="en-US" sz="1200" dirty="0">
                <a:latin typeface="Century Schoolbook" panose="02040604050505020304" pitchFamily="18" charset="0"/>
              </a:rPr>
              <a:t>Weber, our </a:t>
            </a:r>
            <a:r>
              <a:rPr lang="en-US" sz="1200" dirty="0" smtClean="0">
                <a:latin typeface="Century Schoolbook" panose="02040604050505020304" pitchFamily="18" charset="0"/>
              </a:rPr>
              <a:t>producer, </a:t>
            </a:r>
            <a:r>
              <a:rPr lang="en-US" sz="1200" dirty="0">
                <a:latin typeface="Century Schoolbook" panose="02040604050505020304" pitchFamily="18" charset="0"/>
              </a:rPr>
              <a:t>gave birth to her </a:t>
            </a:r>
            <a:r>
              <a:rPr lang="en-US" sz="1200" dirty="0" smtClean="0">
                <a:latin typeface="Century Schoolbook" panose="02040604050505020304" pitchFamily="18" charset="0"/>
              </a:rPr>
              <a:t>son, Max Bowie Band, two </a:t>
            </a:r>
            <a:r>
              <a:rPr lang="en-US" sz="1200" dirty="0">
                <a:latin typeface="Century Schoolbook" panose="02040604050505020304" pitchFamily="18" charset="0"/>
              </a:rPr>
              <a:t>weeks before we filmed</a:t>
            </a:r>
            <a:r>
              <a:rPr lang="en-US" sz="1200" dirty="0" smtClean="0">
                <a:latin typeface="Century Schoolbook" panose="02040604050505020304" pitchFamily="18" charset="0"/>
              </a:rPr>
              <a:t>.</a:t>
            </a:r>
          </a:p>
          <a:p>
            <a:pPr>
              <a:buFontTx/>
              <a:buChar char="-"/>
            </a:pPr>
            <a:endParaRPr lang="en-US" sz="1200" dirty="0">
              <a:latin typeface="Century Schoolbook" panose="02040604050505020304" pitchFamily="18" charset="0"/>
            </a:endParaRPr>
          </a:p>
          <a:p>
            <a:pPr>
              <a:buFontTx/>
              <a:buChar char="-"/>
            </a:pPr>
            <a:r>
              <a:rPr lang="en-US" sz="1200" dirty="0" smtClean="0">
                <a:latin typeface="Century Schoolbook" panose="02040604050505020304" pitchFamily="18" charset="0"/>
              </a:rPr>
              <a:t>We </a:t>
            </a:r>
            <a:r>
              <a:rPr lang="en-US" sz="1200" dirty="0">
                <a:latin typeface="Century Schoolbook" panose="02040604050505020304" pitchFamily="18" charset="0"/>
              </a:rPr>
              <a:t>had </a:t>
            </a:r>
            <a:r>
              <a:rPr lang="en-US" sz="1200" dirty="0" smtClean="0">
                <a:latin typeface="Century Schoolbook" panose="02040604050505020304" pitchFamily="18" charset="0"/>
              </a:rPr>
              <a:t>a diverse </a:t>
            </a:r>
            <a:r>
              <a:rPr lang="en-US" sz="1200" dirty="0">
                <a:latin typeface="Century Schoolbook" panose="02040604050505020304" pitchFamily="18" charset="0"/>
              </a:rPr>
              <a:t>cast and crew </a:t>
            </a:r>
            <a:r>
              <a:rPr lang="en-US" sz="1200" dirty="0" smtClean="0">
                <a:latin typeface="Century Schoolbook" panose="02040604050505020304" pitchFamily="18" charset="0"/>
              </a:rPr>
              <a:t>which included </a:t>
            </a:r>
            <a:r>
              <a:rPr lang="en-US" sz="1200" dirty="0">
                <a:latin typeface="Century Schoolbook" panose="02040604050505020304" pitchFamily="18" charset="0"/>
              </a:rPr>
              <a:t>African Americans, Asians, Hispanics, Caucasians, </a:t>
            </a:r>
            <a:r>
              <a:rPr lang="en-US" sz="1200" dirty="0" smtClean="0">
                <a:latin typeface="Century Schoolbook" panose="02040604050505020304" pitchFamily="18" charset="0"/>
              </a:rPr>
              <a:t>a French production coordinator, Spanish composer, music producer and music manager, an orchestra in Budapest and </a:t>
            </a:r>
            <a:r>
              <a:rPr lang="en-US" sz="1200" dirty="0">
                <a:latin typeface="Century Schoolbook" panose="02040604050505020304" pitchFamily="18" charset="0"/>
              </a:rPr>
              <a:t>handicapped </a:t>
            </a:r>
            <a:r>
              <a:rPr lang="en-US" sz="1200" dirty="0" smtClean="0">
                <a:latin typeface="Century Schoolbook" panose="02040604050505020304" pitchFamily="18" charset="0"/>
              </a:rPr>
              <a:t>actor/screenwriter Kent </a:t>
            </a:r>
            <a:r>
              <a:rPr lang="en-US" sz="1200" dirty="0">
                <a:latin typeface="Century Schoolbook" panose="02040604050505020304" pitchFamily="18" charset="0"/>
              </a:rPr>
              <a:t>Rodricks who </a:t>
            </a:r>
            <a:r>
              <a:rPr lang="en-US" sz="1200" dirty="0" smtClean="0">
                <a:latin typeface="Century Schoolbook" panose="02040604050505020304" pitchFamily="18" charset="0"/>
              </a:rPr>
              <a:t>was </a:t>
            </a:r>
            <a:r>
              <a:rPr lang="en-US" sz="1200" dirty="0">
                <a:latin typeface="Century Schoolbook" panose="02040604050505020304" pitchFamily="18" charset="0"/>
              </a:rPr>
              <a:t>one of the first successful spinal fusion surgeries in the world</a:t>
            </a:r>
            <a:r>
              <a:rPr lang="en-US" sz="1200" dirty="0" smtClean="0">
                <a:latin typeface="Century Schoolbook" panose="02040604050505020304" pitchFamily="18" charset="0"/>
              </a:rPr>
              <a:t>.  (Kent told me to put this in.)</a:t>
            </a:r>
          </a:p>
          <a:p>
            <a:pPr>
              <a:buFontTx/>
              <a:buChar char="-"/>
            </a:pPr>
            <a:endParaRPr lang="en-US" sz="1200" dirty="0">
              <a:latin typeface="Century Schoolbook" panose="02040604050505020304" pitchFamily="18" charset="0"/>
            </a:endParaRPr>
          </a:p>
          <a:p>
            <a:pPr>
              <a:buFontTx/>
              <a:buChar char="-"/>
            </a:pPr>
            <a:r>
              <a:rPr lang="en-US" sz="1200" dirty="0" smtClean="0">
                <a:latin typeface="Century Schoolbook" panose="02040604050505020304" pitchFamily="18" charset="0"/>
              </a:rPr>
              <a:t>Our </a:t>
            </a:r>
            <a:r>
              <a:rPr lang="en-US" sz="1200" dirty="0">
                <a:latin typeface="Century Schoolbook" panose="02040604050505020304" pitchFamily="18" charset="0"/>
              </a:rPr>
              <a:t>final </a:t>
            </a:r>
            <a:r>
              <a:rPr lang="en-US" sz="1200" dirty="0" smtClean="0">
                <a:latin typeface="Century Schoolbook" panose="02040604050505020304" pitchFamily="18" charset="0"/>
              </a:rPr>
              <a:t>horror scene went </a:t>
            </a:r>
            <a:r>
              <a:rPr lang="en-US" sz="1200" dirty="0">
                <a:latin typeface="Century Schoolbook" panose="02040604050505020304" pitchFamily="18" charset="0"/>
              </a:rPr>
              <a:t>way over schedule and we finished cleaning </a:t>
            </a:r>
            <a:r>
              <a:rPr lang="en-US" sz="1200" dirty="0" smtClean="0">
                <a:latin typeface="Century Schoolbook" panose="02040604050505020304" pitchFamily="18" charset="0"/>
              </a:rPr>
              <a:t>up gallons of fake blood only </a:t>
            </a:r>
            <a:r>
              <a:rPr lang="en-US" sz="1200" dirty="0">
                <a:latin typeface="Century Schoolbook" panose="02040604050505020304" pitchFamily="18" charset="0"/>
              </a:rPr>
              <a:t>one hour before kids were to arrive for Monday morning school</a:t>
            </a:r>
            <a:r>
              <a:rPr lang="en-US" sz="1200" dirty="0" smtClean="0">
                <a:latin typeface="Century Schoolbook" panose="02040604050505020304" pitchFamily="18" charset="0"/>
              </a:rPr>
              <a:t>.</a:t>
            </a:r>
          </a:p>
          <a:p>
            <a:pPr>
              <a:buFontTx/>
              <a:buChar char="-"/>
            </a:pPr>
            <a:endParaRPr lang="en-US" sz="1200" dirty="0">
              <a:latin typeface="Century Schoolbook" panose="02040604050505020304" pitchFamily="18" charset="0"/>
            </a:endParaRPr>
          </a:p>
          <a:p>
            <a:pPr>
              <a:buFontTx/>
              <a:buChar char="-"/>
            </a:pPr>
            <a:r>
              <a:rPr lang="en-US" sz="1200" dirty="0" smtClean="0">
                <a:latin typeface="Century Schoolbook" panose="02040604050505020304" pitchFamily="18" charset="0"/>
              </a:rPr>
              <a:t>The </a:t>
            </a:r>
            <a:r>
              <a:rPr lang="en-US" sz="1200" dirty="0">
                <a:latin typeface="Century Schoolbook" panose="02040604050505020304" pitchFamily="18" charset="0"/>
              </a:rPr>
              <a:t>fake decapitated leg </a:t>
            </a:r>
            <a:r>
              <a:rPr lang="en-US" sz="1200" dirty="0" smtClean="0">
                <a:latin typeface="Century Schoolbook" panose="02040604050505020304" pitchFamily="18" charset="0"/>
              </a:rPr>
              <a:t>that Seretta holds up in the T-Rex Meat Grinder scene is </a:t>
            </a:r>
            <a:r>
              <a:rPr lang="en-US" sz="1200" dirty="0">
                <a:latin typeface="Century Schoolbook" panose="02040604050505020304" pitchFamily="18" charset="0"/>
              </a:rPr>
              <a:t>a cast of </a:t>
            </a:r>
            <a:r>
              <a:rPr lang="en-US" sz="1200" dirty="0" smtClean="0">
                <a:latin typeface="Century Schoolbook" panose="02040604050505020304" pitchFamily="18" charset="0"/>
              </a:rPr>
              <a:t>Clarissa’s</a:t>
            </a:r>
            <a:r>
              <a:rPr lang="en-US" sz="1200" dirty="0">
                <a:latin typeface="Century Schoolbook" panose="02040604050505020304" pitchFamily="18" charset="0"/>
              </a:rPr>
              <a:t>.  The fake ear in the pie is a cast of </a:t>
            </a:r>
            <a:r>
              <a:rPr lang="en-US" sz="1200" dirty="0" smtClean="0">
                <a:latin typeface="Century Schoolbook" panose="02040604050505020304" pitchFamily="18" charset="0"/>
              </a:rPr>
              <a:t>Matt Falletta’s.</a:t>
            </a:r>
          </a:p>
          <a:p>
            <a:pPr>
              <a:buFontTx/>
              <a:buChar char="-"/>
            </a:pPr>
            <a:endParaRPr lang="en-US" sz="1200" dirty="0" smtClean="0">
              <a:latin typeface="Century Schoolbook" panose="02040604050505020304" pitchFamily="18" charset="0"/>
            </a:endParaRPr>
          </a:p>
          <a:p>
            <a:pPr>
              <a:buFontTx/>
              <a:buChar char="-"/>
            </a:pPr>
            <a:endParaRPr lang="en-US" sz="1200" dirty="0" smtClean="0">
              <a:latin typeface="Century Schoolbook" panose="02040604050505020304" pitchFamily="18" charset="0"/>
            </a:endParaRPr>
          </a:p>
          <a:p>
            <a:pPr>
              <a:buFontTx/>
              <a:buChar char="-"/>
            </a:pPr>
            <a:endParaRPr lang="en-US" sz="1200" dirty="0">
              <a:latin typeface="Century Schoolbook" panose="02040604050505020304" pitchFamily="18" charset="0"/>
            </a:endParaRPr>
          </a:p>
          <a:p>
            <a:pPr marL="0" indent="0">
              <a:buNone/>
            </a:pPr>
            <a:endParaRPr lang="en-US" sz="1200" dirty="0" smtClean="0">
              <a:latin typeface="Century Schoolbook" panose="02040604050505020304" pitchFamily="18" charset="0"/>
            </a:endParaRPr>
          </a:p>
        </p:txBody>
      </p:sp>
      <p:sp>
        <p:nvSpPr>
          <p:cNvPr id="4" name="Title 1"/>
          <p:cNvSpPr txBox="1">
            <a:spLocks/>
          </p:cNvSpPr>
          <p:nvPr/>
        </p:nvSpPr>
        <p:spPr>
          <a:xfrm>
            <a:off x="7772400" y="76200"/>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5" name="Picture 4" descr="LLParkingSign.pdf"/>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l="9831" t="4304" r="14286" b="4625"/>
          <a:stretch/>
        </p:blipFill>
        <p:spPr>
          <a:xfrm>
            <a:off x="5991225" y="5314950"/>
            <a:ext cx="2352675" cy="1457326"/>
          </a:xfrm>
          <a:prstGeom prst="rect">
            <a:avLst/>
          </a:prstGeom>
        </p:spPr>
      </p:pic>
      <p:sp>
        <p:nvSpPr>
          <p:cNvPr id="6" name="Rectangle 5"/>
          <p:cNvSpPr/>
          <p:nvPr/>
        </p:nvSpPr>
        <p:spPr>
          <a:xfrm>
            <a:off x="457200" y="5638800"/>
            <a:ext cx="4876800" cy="830997"/>
          </a:xfrm>
          <a:prstGeom prst="rect">
            <a:avLst/>
          </a:prstGeom>
        </p:spPr>
        <p:txBody>
          <a:bodyPr wrap="square">
            <a:spAutoFit/>
          </a:bodyPr>
          <a:lstStyle/>
          <a:p>
            <a:r>
              <a:rPr lang="en-US" sz="1200" dirty="0">
                <a:latin typeface="Century Schoolbook" panose="02040604050505020304" pitchFamily="18" charset="0"/>
              </a:rPr>
              <a:t>After the shoot, Clarissa hung </a:t>
            </a:r>
            <a:r>
              <a:rPr lang="en-US" sz="1200" dirty="0" smtClean="0">
                <a:latin typeface="Century Schoolbook" panose="02040604050505020304" pitchFamily="18" charset="0"/>
              </a:rPr>
              <a:t>up the </a:t>
            </a:r>
            <a:r>
              <a:rPr lang="en-US" sz="1200" i="1" dirty="0" smtClean="0">
                <a:latin typeface="Century Schoolbook" panose="02040604050505020304" pitchFamily="18" charset="0"/>
              </a:rPr>
              <a:t>Lunch Ladies’  </a:t>
            </a:r>
            <a:r>
              <a:rPr lang="en-US" sz="1200" dirty="0" smtClean="0">
                <a:latin typeface="Century Schoolbook" panose="02040604050505020304" pitchFamily="18" charset="0"/>
              </a:rPr>
              <a:t>parking sign </a:t>
            </a:r>
            <a:r>
              <a:rPr lang="en-US" sz="1200" dirty="0">
                <a:latin typeface="Century Schoolbook" panose="02040604050505020304" pitchFamily="18" charset="0"/>
              </a:rPr>
              <a:t>in </a:t>
            </a:r>
            <a:r>
              <a:rPr lang="en-US" sz="1200" dirty="0" smtClean="0">
                <a:latin typeface="Century Schoolbook" panose="02040604050505020304" pitchFamily="18" charset="0"/>
              </a:rPr>
              <a:t>the </a:t>
            </a:r>
            <a:r>
              <a:rPr lang="en-US" sz="1200" dirty="0">
                <a:latin typeface="Century Schoolbook" panose="02040604050505020304" pitchFamily="18" charset="0"/>
              </a:rPr>
              <a:t>parking spot at her </a:t>
            </a:r>
            <a:r>
              <a:rPr lang="en-US" sz="1200" dirty="0" smtClean="0">
                <a:latin typeface="Century Schoolbook" panose="02040604050505020304" pitchFamily="18" charset="0"/>
              </a:rPr>
              <a:t>apartment.  </a:t>
            </a:r>
          </a:p>
          <a:p>
            <a:endParaRPr lang="en-US" sz="1200" dirty="0">
              <a:latin typeface="Century Schoolbook" panose="02040604050505020304" pitchFamily="18" charset="0"/>
            </a:endParaRPr>
          </a:p>
          <a:p>
            <a:r>
              <a:rPr lang="en-US" sz="1200" dirty="0" smtClean="0">
                <a:latin typeface="Century Schoolbook" panose="02040604050505020304" pitchFamily="18" charset="0"/>
              </a:rPr>
              <a:t>The </a:t>
            </a:r>
            <a:r>
              <a:rPr lang="en-US" sz="1200" dirty="0">
                <a:latin typeface="Century Schoolbook" panose="02040604050505020304" pitchFamily="18" charset="0"/>
              </a:rPr>
              <a:t>landlord made her take it down. </a:t>
            </a:r>
            <a:r>
              <a:rPr lang="en-US" sz="1200" dirty="0" smtClean="0">
                <a:latin typeface="Century Schoolbook" panose="02040604050505020304" pitchFamily="18" charset="0"/>
              </a:rPr>
              <a:t>   </a:t>
            </a:r>
            <a:endParaRPr lang="en-US" sz="1200" dirty="0">
              <a:latin typeface="Century Schoolbook" panose="02040604050505020304" pitchFamily="18" charset="0"/>
            </a:endParaRPr>
          </a:p>
        </p:txBody>
      </p:sp>
      <p:cxnSp>
        <p:nvCxnSpPr>
          <p:cNvPr id="8" name="Straight Arrow Connector 7"/>
          <p:cNvCxnSpPr/>
          <p:nvPr/>
        </p:nvCxnSpPr>
        <p:spPr>
          <a:xfrm>
            <a:off x="3352800" y="6027127"/>
            <a:ext cx="2514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8266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800064"/>
            <a:ext cx="6705600" cy="5027631"/>
          </a:xfrm>
          <a:prstGeom prst="rect">
            <a:avLst/>
          </a:prstGeom>
        </p:spPr>
      </p:pic>
      <p:sp>
        <p:nvSpPr>
          <p:cNvPr id="11" name="TextBox 10"/>
          <p:cNvSpPr txBox="1"/>
          <p:nvPr/>
        </p:nvSpPr>
        <p:spPr>
          <a:xfrm>
            <a:off x="1574800" y="6016765"/>
            <a:ext cx="5715000" cy="400110"/>
          </a:xfrm>
          <a:prstGeom prst="rect">
            <a:avLst/>
          </a:prstGeom>
          <a:noFill/>
        </p:spPr>
        <p:txBody>
          <a:bodyPr wrap="square" rtlCol="0">
            <a:spAutoFit/>
          </a:bodyPr>
          <a:lstStyle/>
          <a:p>
            <a:pPr algn="ctr"/>
            <a:r>
              <a:rPr lang="en-US" dirty="0" smtClean="0">
                <a:latin typeface="Century Schoolbook" panose="02040604050505020304" pitchFamily="18" charset="0"/>
              </a:rPr>
              <a:t>That was the </a:t>
            </a:r>
            <a:r>
              <a:rPr lang="en-US" sz="2000" dirty="0" smtClean="0">
                <a:latin typeface="Century Schoolbook" panose="02040604050505020304" pitchFamily="18" charset="0"/>
              </a:rPr>
              <a:t>best</a:t>
            </a:r>
            <a:r>
              <a:rPr lang="en-US" dirty="0" smtClean="0">
                <a:latin typeface="Century Schoolbook" panose="02040604050505020304" pitchFamily="18" charset="0"/>
              </a:rPr>
              <a:t> lunch ever!</a:t>
            </a:r>
            <a:endParaRPr lang="en-US" dirty="0">
              <a:latin typeface="Century Schoolbook" panose="02040604050505020304" pitchFamily="18" charset="0"/>
            </a:endParaRPr>
          </a:p>
        </p:txBody>
      </p:sp>
    </p:spTree>
    <p:extLst>
      <p:ext uri="{BB962C8B-B14F-4D97-AF65-F5344CB8AC3E}">
        <p14:creationId xmlns:p14="http://schemas.microsoft.com/office/powerpoint/2010/main" val="29731988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20"/>
            <a:ext cx="9144000" cy="891580"/>
          </a:xfrm>
        </p:spPr>
        <p:txBody>
          <a:bodyPr>
            <a:normAutofit/>
          </a:bodyPr>
          <a:lstStyle/>
          <a:p>
            <a:r>
              <a:rPr lang="en-US" sz="4000" dirty="0" smtClean="0">
                <a:solidFill>
                  <a:srgbClr val="FF0000"/>
                </a:solidFill>
                <a:latin typeface="Century Schoolbook" panose="02040604050505020304" pitchFamily="18" charset="0"/>
              </a:rPr>
              <a:t>Crew Credits</a:t>
            </a:r>
            <a:endParaRPr lang="en-US" sz="4000" dirty="0">
              <a:solidFill>
                <a:srgbClr val="FF0000"/>
              </a:solidFill>
              <a:latin typeface="Century Schoolbook" panose="02040604050505020304" pitchFamily="18" charset="0"/>
            </a:endParaRPr>
          </a:p>
        </p:txBody>
      </p:sp>
      <p:sp>
        <p:nvSpPr>
          <p:cNvPr id="4" name="Title 1"/>
          <p:cNvSpPr txBox="1">
            <a:spLocks/>
          </p:cNvSpPr>
          <p:nvPr/>
        </p:nvSpPr>
        <p:spPr>
          <a:xfrm>
            <a:off x="7965141" y="8965"/>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86113560"/>
              </p:ext>
            </p:extLst>
          </p:nvPr>
        </p:nvGraphicFramePr>
        <p:xfrm>
          <a:off x="304800" y="914400"/>
          <a:ext cx="8686800" cy="5821679"/>
        </p:xfrm>
        <a:graphic>
          <a:graphicData uri="http://schemas.openxmlformats.org/drawingml/2006/table">
            <a:tbl>
              <a:tblPr firstRow="1" bandRow="1">
                <a:tableStyleId>{2D5ABB26-0587-4C30-8999-92F81FD0307C}</a:tableStyleId>
              </a:tblPr>
              <a:tblGrid>
                <a:gridCol w="1634331"/>
                <a:gridCol w="916872"/>
                <a:gridCol w="1388064"/>
                <a:gridCol w="772406"/>
                <a:gridCol w="1622052"/>
                <a:gridCol w="540685"/>
                <a:gridCol w="1812390"/>
              </a:tblGrid>
              <a:tr h="5821679">
                <a:tc>
                  <a:txBody>
                    <a:bodyPr/>
                    <a:lstStyle/>
                    <a:p>
                      <a:r>
                        <a:rPr lang="en-US" sz="550" dirty="0" smtClean="0">
                          <a:latin typeface="Century Schoolbook" panose="02040604050505020304" pitchFamily="18" charset="0"/>
                        </a:rPr>
                        <a:t>Writer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Director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Producers</a:t>
                      </a: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Executive</a:t>
                      </a:r>
                      <a:r>
                        <a:rPr lang="en-US" sz="550" baseline="0" dirty="0" smtClean="0">
                          <a:latin typeface="Century Schoolbook" panose="02040604050505020304" pitchFamily="18" charset="0"/>
                        </a:rPr>
                        <a:t> Producer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Director of Photography</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Editor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Music by</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Production Designers</a:t>
                      </a: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Line Producer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Special Effects</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Food Stylist</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Costumer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Makeup</a:t>
                      </a: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First Assistant Director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Head &amp; Tap Choreographer</a:t>
                      </a:r>
                    </a:p>
                    <a:p>
                      <a:r>
                        <a:rPr lang="en-US" sz="550" dirty="0" smtClean="0">
                          <a:latin typeface="Century Schoolbook" panose="02040604050505020304" pitchFamily="18" charset="0"/>
                        </a:rPr>
                        <a:t>Ballet Choreographer</a:t>
                      </a:r>
                    </a:p>
                    <a:p>
                      <a:r>
                        <a:rPr lang="en-US" sz="550" dirty="0" smtClean="0">
                          <a:latin typeface="Century Schoolbook" panose="02040604050505020304" pitchFamily="18" charset="0"/>
                        </a:rPr>
                        <a:t>Hip</a:t>
                      </a:r>
                      <a:r>
                        <a:rPr lang="en-US" sz="550" baseline="0" dirty="0" smtClean="0">
                          <a:latin typeface="Century Schoolbook" panose="02040604050505020304" pitchFamily="18" charset="0"/>
                        </a:rPr>
                        <a:t> Hop Choreographer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T-Rex The Meat Grinder designed by</a:t>
                      </a:r>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Production Coordinator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Script Supervisor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Location Sound Mixer</a:t>
                      </a:r>
                    </a:p>
                    <a:p>
                      <a:r>
                        <a:rPr lang="en-US" sz="550" dirty="0" smtClean="0">
                          <a:latin typeface="Century Schoolbook" panose="02040604050505020304" pitchFamily="18" charset="0"/>
                        </a:rPr>
                        <a:t>Boom Operators</a:t>
                      </a: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Locations</a:t>
                      </a:r>
                      <a:r>
                        <a:rPr lang="en-US" sz="550" baseline="0" dirty="0" smtClean="0">
                          <a:latin typeface="Century Schoolbook" panose="02040604050505020304" pitchFamily="18" charset="0"/>
                        </a:rPr>
                        <a:t> Management</a:t>
                      </a:r>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Key</a:t>
                      </a:r>
                      <a:r>
                        <a:rPr lang="en-US" sz="550" baseline="0" dirty="0" smtClean="0">
                          <a:latin typeface="Century Schoolbook" panose="02040604050505020304" pitchFamily="18" charset="0"/>
                        </a:rPr>
                        <a:t> Grip</a:t>
                      </a:r>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Gaffers</a:t>
                      </a:r>
                    </a:p>
                    <a:p>
                      <a:endParaRPr lang="en-US" sz="55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Best Boy Electric</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First Assistant</a:t>
                      </a:r>
                      <a:r>
                        <a:rPr lang="en-US" sz="550" baseline="0" dirty="0" smtClean="0">
                          <a:latin typeface="Century Schoolbook" panose="02040604050505020304" pitchFamily="18" charset="0"/>
                        </a:rPr>
                        <a:t> Camera</a:t>
                      </a:r>
                    </a:p>
                    <a:p>
                      <a:endParaRPr lang="en-US" sz="550" baseline="0" dirty="0" smtClean="0">
                        <a:latin typeface="Century Schoolbook" panose="02040604050505020304" pitchFamily="18" charset="0"/>
                      </a:endParaRP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Steadicam</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B-Camera Operator</a:t>
                      </a:r>
                    </a:p>
                    <a:p>
                      <a:endParaRPr lang="en-US" sz="550" dirty="0" smtClean="0">
                        <a:latin typeface="Century Schoolbook" panose="02040604050505020304" pitchFamily="18" charset="0"/>
                      </a:endParaRPr>
                    </a:p>
                    <a:p>
                      <a:r>
                        <a:rPr lang="en-US" sz="550" dirty="0" smtClean="0">
                          <a:latin typeface="Century Schoolbook" panose="02040604050505020304" pitchFamily="18" charset="0"/>
                        </a:rPr>
                        <a:t>DI Technician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Grip</a:t>
                      </a:r>
                    </a:p>
                    <a:p>
                      <a:endParaRPr lang="en-US" sz="550" baseline="0" dirty="0" smtClean="0">
                        <a:latin typeface="Century Schoolbook" panose="02040604050505020304" pitchFamily="18" charset="0"/>
                      </a:endParaRPr>
                    </a:p>
                  </a:txBody>
                  <a:tcPr/>
                </a:tc>
                <a:tc>
                  <a:txBody>
                    <a:bodyPr/>
                    <a:lstStyle/>
                    <a:p>
                      <a:endParaRPr lang="en-US" sz="550" dirty="0">
                        <a:latin typeface="Century Schoolbook" panose="02040604050505020304" pitchFamily="18" charset="0"/>
                      </a:endParaRPr>
                    </a:p>
                  </a:txBody>
                  <a:tcPr/>
                </a:tc>
                <a:tc>
                  <a:txBody>
                    <a:bodyPr/>
                    <a:lstStyle/>
                    <a:p>
                      <a:r>
                        <a:rPr lang="en-US" sz="550" dirty="0" smtClean="0">
                          <a:latin typeface="Century Schoolbook" panose="02040604050505020304" pitchFamily="18" charset="0"/>
                        </a:rPr>
                        <a:t>CLARISSA JACOBSON</a:t>
                      </a:r>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JM LOGAN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CLARISSA JACOBSON</a:t>
                      </a:r>
                    </a:p>
                    <a:p>
                      <a:r>
                        <a:rPr lang="en-US" sz="550" baseline="0" dirty="0" smtClean="0">
                          <a:latin typeface="Century Schoolbook" panose="02040604050505020304" pitchFamily="18" charset="0"/>
                        </a:rPr>
                        <a:t>JOE BRATCHER</a:t>
                      </a:r>
                    </a:p>
                    <a:p>
                      <a:r>
                        <a:rPr lang="en-US" sz="550" baseline="0" dirty="0" smtClean="0">
                          <a:latin typeface="Century Schoolbook" panose="02040604050505020304" pitchFamily="18" charset="0"/>
                        </a:rPr>
                        <a:t>SHAYNA WEBER</a:t>
                      </a:r>
                    </a:p>
                    <a:p>
                      <a:r>
                        <a:rPr lang="en-US" sz="550" baseline="0" dirty="0" smtClean="0">
                          <a:latin typeface="Century Schoolbook" panose="02040604050505020304" pitchFamily="18" charset="0"/>
                        </a:rPr>
                        <a:t>JESSICA JANOS</a:t>
                      </a:r>
                    </a:p>
                    <a:p>
                      <a:r>
                        <a:rPr lang="en-US" sz="550" baseline="0" dirty="0" smtClean="0">
                          <a:latin typeface="Century Schoolbook" panose="02040604050505020304" pitchFamily="18" charset="0"/>
                        </a:rPr>
                        <a:t>J.M. LOGAN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MATT FALLETTA</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CHRIS EKSTEIN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AMELIA ALLWARDEN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ANTONI M. MARCH</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RAY HO</a:t>
                      </a:r>
                    </a:p>
                    <a:p>
                      <a:r>
                        <a:rPr lang="en-US" sz="550" baseline="0" dirty="0" smtClean="0">
                          <a:latin typeface="Century Schoolbook" panose="02040604050505020304" pitchFamily="18" charset="0"/>
                        </a:rPr>
                        <a:t>ALICIA HO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ERIC RAGAN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MATT FALLETTA/SOTA F/X</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SUSAN BOYLE</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DESMOND EVAN SMITH</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BOBBY GUO</a:t>
                      </a:r>
                    </a:p>
                    <a:p>
                      <a:r>
                        <a:rPr lang="en-US" sz="550" baseline="0" dirty="0" smtClean="0">
                          <a:latin typeface="Century Schoolbook" panose="02040604050505020304" pitchFamily="18" charset="0"/>
                        </a:rPr>
                        <a:t>DEVON GOLD</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NICK C. JOHNSON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JOE BRATCHER</a:t>
                      </a:r>
                    </a:p>
                    <a:p>
                      <a:r>
                        <a:rPr lang="en-US" sz="550" baseline="0" dirty="0" smtClean="0">
                          <a:latin typeface="Century Schoolbook" panose="02040604050505020304" pitchFamily="18" charset="0"/>
                        </a:rPr>
                        <a:t>REBECCA RUSCHELL</a:t>
                      </a:r>
                    </a:p>
                    <a:p>
                      <a:r>
                        <a:rPr lang="en-US" sz="550" baseline="0" dirty="0" smtClean="0">
                          <a:latin typeface="Century Schoolbook" panose="02040604050505020304" pitchFamily="18" charset="0"/>
                        </a:rPr>
                        <a:t>MONIKA FELICE SMITH</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KRYSTOPHER SAPP</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ESTELLE MATRANGA</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MARIANA MARCANO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KIRBIE SEIS</a:t>
                      </a:r>
                    </a:p>
                    <a:p>
                      <a:r>
                        <a:rPr lang="en-US" sz="550" baseline="0" dirty="0" smtClean="0">
                          <a:latin typeface="Century Schoolbook" panose="02040604050505020304" pitchFamily="18" charset="0"/>
                        </a:rPr>
                        <a:t>SARA BRAVO</a:t>
                      </a:r>
                    </a:p>
                    <a:p>
                      <a:r>
                        <a:rPr lang="en-US" sz="550" baseline="0" dirty="0" smtClean="0">
                          <a:latin typeface="Century Schoolbook" panose="02040604050505020304" pitchFamily="18" charset="0"/>
                        </a:rPr>
                        <a:t>KEVIN JACKSON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ARTURO RODRIGUEZ </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SCOTT DUVALL</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LEVI KAMINKOWITZ</a:t>
                      </a:r>
                    </a:p>
                    <a:p>
                      <a:r>
                        <a:rPr lang="en-US" sz="550" baseline="0" dirty="0" smtClean="0">
                          <a:latin typeface="Century Schoolbook" panose="02040604050505020304" pitchFamily="18" charset="0"/>
                        </a:rPr>
                        <a:t>COLLIN LINDSEY</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JAMIE SUTOR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JACKSON TODD</a:t>
                      </a:r>
                    </a:p>
                    <a:p>
                      <a:r>
                        <a:rPr lang="en-US" sz="550" baseline="0" dirty="0" smtClean="0">
                          <a:latin typeface="Century Schoolbook" panose="02040604050505020304" pitchFamily="18" charset="0"/>
                        </a:rPr>
                        <a:t>PARKER RONAN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MIKAEL LEVIN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NICHOLAS M. PUETZ</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LUQI ZHAO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DANIEL JAMES</a:t>
                      </a:r>
                    </a:p>
                    <a:p>
                      <a:endParaRPr lang="en-US" sz="550" baseline="0" dirty="0" smtClean="0">
                        <a:latin typeface="Century Schoolbook" panose="02040604050505020304" pitchFamily="18" charset="0"/>
                      </a:endParaRPr>
                    </a:p>
                  </a:txBody>
                  <a:tcPr/>
                </a:tc>
                <a:tc>
                  <a:txBody>
                    <a:bodyPr/>
                    <a:lstStyle/>
                    <a:p>
                      <a:endParaRPr lang="en-US" sz="550" dirty="0">
                        <a:latin typeface="Century Schoolbook" panose="02040604050505020304" pitchFamily="18" charset="0"/>
                      </a:endParaRPr>
                    </a:p>
                  </a:txBody>
                  <a:tcPr/>
                </a:tc>
                <a:tc>
                  <a:txBody>
                    <a:bodyPr/>
                    <a:lstStyle/>
                    <a:p>
                      <a:r>
                        <a:rPr lang="en-US" sz="550" baseline="0" dirty="0" smtClean="0">
                          <a:latin typeface="Century Schoolbook" panose="02040604050505020304" pitchFamily="18" charset="0"/>
                        </a:rPr>
                        <a:t>Second Assistant Camera</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Lighting Technician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Key P/A</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Colorist</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Producers</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550" baseline="0" dirty="0" smtClean="0">
                          <a:latin typeface="Century Schoolbook" panose="02040604050505020304" pitchFamily="18" charset="0"/>
                        </a:rPr>
                        <a:t>Digital Intermediate by</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Executive Producer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Editors</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Assistants</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Management</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Engineering</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DI Administration</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Supervising Sound Editor</a:t>
                      </a:r>
                    </a:p>
                    <a:p>
                      <a:r>
                        <a:rPr lang="en-US" sz="550" baseline="0" dirty="0" smtClean="0">
                          <a:latin typeface="Century Schoolbook" panose="02040604050505020304" pitchFamily="18" charset="0"/>
                        </a:rPr>
                        <a:t>Re-Recording Mixer</a:t>
                      </a:r>
                    </a:p>
                    <a:p>
                      <a:r>
                        <a:rPr lang="en-US" sz="550" baseline="0" dirty="0" smtClean="0">
                          <a:latin typeface="Century Schoolbook" panose="02040604050505020304" pitchFamily="18" charset="0"/>
                        </a:rPr>
                        <a:t>Post-Production Sound provided by</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Music Produced by</a:t>
                      </a:r>
                    </a:p>
                    <a:p>
                      <a:r>
                        <a:rPr lang="en-US" sz="550" baseline="0" dirty="0" smtClean="0">
                          <a:latin typeface="Century Schoolbook" panose="02040604050505020304" pitchFamily="18" charset="0"/>
                        </a:rPr>
                        <a:t>Music Production Manager</a:t>
                      </a:r>
                    </a:p>
                    <a:p>
                      <a:r>
                        <a:rPr lang="en-US" sz="550" baseline="0" dirty="0" smtClean="0">
                          <a:latin typeface="Century Schoolbook" panose="02040604050505020304" pitchFamily="18" charset="0"/>
                        </a:rPr>
                        <a:t>MIDI Programmer &amp; Music Preparation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Music Performed by</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Conductor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Sound Engineer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Recording Producer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Company</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Pro Tools Score Editor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Score Mixed by</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“Bury My Body” </a:t>
                      </a:r>
                    </a:p>
                    <a:p>
                      <a:r>
                        <a:rPr lang="en-US" sz="550" baseline="0" dirty="0" smtClean="0">
                          <a:latin typeface="Century Schoolbook" panose="02040604050505020304" pitchFamily="18" charset="0"/>
                        </a:rPr>
                        <a:t>Written and Performed by</a:t>
                      </a:r>
                    </a:p>
                    <a:p>
                      <a:r>
                        <a:rPr lang="en-US" sz="550" baseline="0" dirty="0" smtClean="0">
                          <a:latin typeface="Century Schoolbook" panose="02040604050505020304" pitchFamily="18" charset="0"/>
                        </a:rPr>
                        <a:t>Courtesy of</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Visual Effects</a:t>
                      </a:r>
                    </a:p>
                    <a:p>
                      <a:r>
                        <a:rPr lang="en-US" sz="550" baseline="0" dirty="0" smtClean="0">
                          <a:latin typeface="Century Schoolbook" panose="02040604050505020304" pitchFamily="18" charset="0"/>
                        </a:rPr>
                        <a:t>Digital Compositor</a:t>
                      </a:r>
                    </a:p>
                    <a:p>
                      <a:endParaRPr lang="en-US" sz="550" baseline="0" dirty="0" smtClean="0">
                        <a:latin typeface="Century Schoolbook" panose="02040604050505020304" pitchFamily="18" charset="0"/>
                      </a:endParaRPr>
                    </a:p>
                  </a:txBody>
                  <a:tcPr/>
                </a:tc>
                <a:tc>
                  <a:txBody>
                    <a:bodyPr/>
                    <a:lstStyle/>
                    <a:p>
                      <a:endParaRPr lang="en-US" sz="550" dirty="0">
                        <a:latin typeface="Century Schoolbook" panose="02040604050505020304" pitchFamily="18" charset="0"/>
                      </a:endParaRPr>
                    </a:p>
                  </a:txBody>
                  <a:tcPr/>
                </a:tc>
                <a:tc>
                  <a:txBody>
                    <a:bodyPr/>
                    <a:lstStyle/>
                    <a:p>
                      <a:r>
                        <a:rPr lang="en-US" sz="550" dirty="0" smtClean="0">
                          <a:latin typeface="Century Schoolbook" panose="02040604050505020304" pitchFamily="18" charset="0"/>
                        </a:rPr>
                        <a:t>NATHAN GIRARD</a:t>
                      </a:r>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ANDRES HERNANDEZ</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IAN AUSTIN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ETHAN SCHWARTZ</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MARY OMEL</a:t>
                      </a:r>
                    </a:p>
                    <a:p>
                      <a:r>
                        <a:rPr lang="en-US" sz="550" baseline="0" dirty="0" smtClean="0">
                          <a:latin typeface="Century Schoolbook" panose="02040604050505020304" pitchFamily="18" charset="0"/>
                        </a:rPr>
                        <a:t>FREDDY HERNANDEZ</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LIGHT IRON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KATIE FELLION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MATT BLACKSHEAR</a:t>
                      </a:r>
                    </a:p>
                    <a:p>
                      <a:r>
                        <a:rPr lang="en-US" sz="550" baseline="0" dirty="0" smtClean="0">
                          <a:latin typeface="Century Schoolbook" panose="02040604050505020304" pitchFamily="18" charset="0"/>
                        </a:rPr>
                        <a:t>MANNY DUBÓN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GRIFFITH DAVIES</a:t>
                      </a:r>
                    </a:p>
                    <a:p>
                      <a:r>
                        <a:rPr lang="en-US" sz="550" baseline="0" dirty="0" smtClean="0">
                          <a:latin typeface="Century Schoolbook" panose="02040604050505020304" pitchFamily="18" charset="0"/>
                        </a:rPr>
                        <a:t>CHRISTOPHER ABDON</a:t>
                      </a:r>
                    </a:p>
                    <a:p>
                      <a:r>
                        <a:rPr lang="en-US" sz="550" baseline="0" dirty="0" smtClean="0">
                          <a:latin typeface="Century Schoolbook" panose="02040604050505020304" pitchFamily="18" charset="0"/>
                        </a:rPr>
                        <a:t>BRANDON TROTTER</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MICHAEL CIONI</a:t>
                      </a:r>
                    </a:p>
                    <a:p>
                      <a:r>
                        <a:rPr lang="en-US" sz="550" baseline="0" dirty="0" smtClean="0">
                          <a:latin typeface="Century Schoolbook" panose="02040604050505020304" pitchFamily="18" charset="0"/>
                        </a:rPr>
                        <a:t>PETER CIONI</a:t>
                      </a:r>
                    </a:p>
                    <a:p>
                      <a:r>
                        <a:rPr lang="en-US" sz="550" baseline="0" dirty="0" smtClean="0">
                          <a:latin typeface="Century Schoolbook" panose="02040604050505020304" pitchFamily="18" charset="0"/>
                        </a:rPr>
                        <a:t>AMIT DAVÉ</a:t>
                      </a:r>
                    </a:p>
                    <a:p>
                      <a:r>
                        <a:rPr lang="en-US" sz="550" baseline="0" dirty="0" smtClean="0">
                          <a:latin typeface="Century Schoolbook" panose="02040604050505020304" pitchFamily="18" charset="0"/>
                        </a:rPr>
                        <a:t>CHRIS PEARISO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EDGAR FURSE</a:t>
                      </a:r>
                    </a:p>
                    <a:p>
                      <a:r>
                        <a:rPr lang="en-US" sz="550" baseline="0" dirty="0" smtClean="0">
                          <a:latin typeface="Century Schoolbook" panose="02040604050505020304" pitchFamily="18" charset="0"/>
                        </a:rPr>
                        <a:t>ZACK HOWELL</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DANA BLUMBERG</a:t>
                      </a:r>
                    </a:p>
                    <a:p>
                      <a:r>
                        <a:rPr lang="en-US" sz="550" baseline="0" dirty="0" smtClean="0">
                          <a:latin typeface="Century Schoolbook" panose="02040604050505020304" pitchFamily="18" charset="0"/>
                        </a:rPr>
                        <a:t>PAYTON VAN AMBURGH</a:t>
                      </a:r>
                    </a:p>
                    <a:p>
                      <a:r>
                        <a:rPr lang="en-US" sz="550" baseline="0" dirty="0" smtClean="0">
                          <a:latin typeface="Century Schoolbook" panose="02040604050505020304" pitchFamily="18" charset="0"/>
                        </a:rPr>
                        <a:t>BRYCE MARRERO</a:t>
                      </a:r>
                    </a:p>
                    <a:p>
                      <a:r>
                        <a:rPr lang="en-US" sz="550" baseline="0" dirty="0" smtClean="0">
                          <a:latin typeface="Century Schoolbook" panose="02040604050505020304" pitchFamily="18" charset="0"/>
                        </a:rPr>
                        <a:t>MALLORY OTT</a:t>
                      </a:r>
                    </a:p>
                    <a:p>
                      <a:r>
                        <a:rPr lang="en-US" sz="550" baseline="0" dirty="0" smtClean="0">
                          <a:latin typeface="Century Schoolbook" panose="02040604050505020304" pitchFamily="18" charset="0"/>
                        </a:rPr>
                        <a:t>HANNAH JOYNER</a:t>
                      </a:r>
                    </a:p>
                    <a:p>
                      <a:r>
                        <a:rPr lang="en-US" sz="550" baseline="0" dirty="0" smtClean="0">
                          <a:latin typeface="Century Schoolbook" panose="02040604050505020304" pitchFamily="18" charset="0"/>
                        </a:rPr>
                        <a:t>JENNIFER RAZON</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MATTHEW  FESTLE</a:t>
                      </a:r>
                    </a:p>
                    <a:p>
                      <a:r>
                        <a:rPr lang="en-US" sz="550" baseline="0" dirty="0" smtClean="0">
                          <a:latin typeface="Century Schoolbook" panose="02040604050505020304" pitchFamily="18" charset="0"/>
                        </a:rPr>
                        <a:t>PATRICK GIRAUDI</a:t>
                      </a:r>
                    </a:p>
                    <a:p>
                      <a:r>
                        <a:rPr lang="en-US" sz="550" baseline="0" dirty="0" smtClean="0">
                          <a:latin typeface="Century Schoolbook" panose="02040604050505020304" pitchFamily="18" charset="0"/>
                        </a:rPr>
                        <a:t>VIRTUAL MIX</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FEDERICO JUSID</a:t>
                      </a:r>
                    </a:p>
                    <a:p>
                      <a:r>
                        <a:rPr lang="en-US" sz="550" baseline="0" dirty="0" smtClean="0">
                          <a:latin typeface="Century Schoolbook" panose="02040604050505020304" pitchFamily="18" charset="0"/>
                        </a:rPr>
                        <a:t>MARÍA ULLED</a:t>
                      </a:r>
                    </a:p>
                    <a:p>
                      <a:r>
                        <a:rPr lang="en-US" sz="550" baseline="0" dirty="0" smtClean="0">
                          <a:latin typeface="Century Schoolbook" panose="02040604050505020304" pitchFamily="18" charset="0"/>
                        </a:rPr>
                        <a:t>ÁLVARO GALINDO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BUDAPEST ART ORCHESTRA</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PETER ILLENYI</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GÁBOR BUCZKÓ</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MIKLÓS LUKÁCS</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EAST CONNECTION MUSIC </a:t>
                      </a:r>
                    </a:p>
                    <a:p>
                      <a:r>
                        <a:rPr lang="en-US" sz="550" baseline="0" dirty="0" smtClean="0">
                          <a:latin typeface="Century Schoolbook" panose="02040604050505020304" pitchFamily="18" charset="0"/>
                        </a:rPr>
                        <a:t>RECORDING CO.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MANUEL PÁJARO</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JULIAN SLATER</a:t>
                      </a:r>
                    </a:p>
                    <a:p>
                      <a:endParaRPr lang="en-US" sz="550" baseline="0" dirty="0" smtClean="0">
                        <a:latin typeface="Century Schoolbook" panose="02040604050505020304" pitchFamily="18" charset="0"/>
                      </a:endParaRP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FIRE THE ANIMAL</a:t>
                      </a:r>
                    </a:p>
                    <a:p>
                      <a:r>
                        <a:rPr lang="en-US" sz="550" baseline="0" dirty="0" smtClean="0">
                          <a:latin typeface="Century Schoolbook" panose="02040604050505020304" pitchFamily="18" charset="0"/>
                        </a:rPr>
                        <a:t>COUCH GUY RECORDS</a:t>
                      </a:r>
                    </a:p>
                    <a:p>
                      <a:endParaRPr lang="en-US" sz="550" baseline="0" dirty="0" smtClean="0">
                        <a:latin typeface="Century Schoolbook" panose="02040604050505020304" pitchFamily="18" charset="0"/>
                      </a:endParaRPr>
                    </a:p>
                    <a:p>
                      <a:r>
                        <a:rPr lang="en-US" sz="550" baseline="0" dirty="0" smtClean="0">
                          <a:latin typeface="Century Schoolbook" panose="02040604050505020304" pitchFamily="18" charset="0"/>
                        </a:rPr>
                        <a:t>ROGER NALL/11:11 MEDIAWORKS</a:t>
                      </a:r>
                    </a:p>
                    <a:p>
                      <a:r>
                        <a:rPr lang="en-US" sz="550" baseline="0" dirty="0" smtClean="0">
                          <a:latin typeface="Century Schoolbook" panose="02040604050505020304" pitchFamily="18" charset="0"/>
                        </a:rPr>
                        <a:t>BRANDON FLYTE</a:t>
                      </a:r>
                    </a:p>
                    <a:p>
                      <a:endParaRPr lang="en-US" sz="550" baseline="0" dirty="0" smtClean="0">
                        <a:latin typeface="Century Schoolbook" panose="02040604050505020304" pitchFamily="18" charset="0"/>
                      </a:endParaRPr>
                    </a:p>
                  </a:txBody>
                  <a:tcPr/>
                </a:tc>
              </a:tr>
            </a:tbl>
          </a:graphicData>
        </a:graphic>
      </p:graphicFrame>
    </p:spTree>
    <p:extLst>
      <p:ext uri="{BB962C8B-B14F-4D97-AF65-F5344CB8AC3E}">
        <p14:creationId xmlns:p14="http://schemas.microsoft.com/office/powerpoint/2010/main" val="10887251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nnyShrin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381000"/>
            <a:ext cx="4475019" cy="5791200"/>
          </a:xfrm>
          <a:prstGeom prst="rect">
            <a:avLst/>
          </a:prstGeom>
        </p:spPr>
      </p:pic>
      <p:sp>
        <p:nvSpPr>
          <p:cNvPr id="5" name="Title 1"/>
          <p:cNvSpPr>
            <a:spLocks noGrp="1"/>
          </p:cNvSpPr>
          <p:nvPr>
            <p:ph type="title"/>
          </p:nvPr>
        </p:nvSpPr>
        <p:spPr>
          <a:xfrm>
            <a:off x="77724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7" name="TextBox 6"/>
          <p:cNvSpPr txBox="1"/>
          <p:nvPr/>
        </p:nvSpPr>
        <p:spPr>
          <a:xfrm>
            <a:off x="2047009" y="6324600"/>
            <a:ext cx="5105400" cy="400110"/>
          </a:xfrm>
          <a:prstGeom prst="rect">
            <a:avLst/>
          </a:prstGeom>
          <a:noFill/>
        </p:spPr>
        <p:txBody>
          <a:bodyPr wrap="square" rtlCol="0">
            <a:spAutoFit/>
          </a:bodyPr>
          <a:lstStyle/>
          <a:p>
            <a:pPr algn="ctr"/>
            <a:r>
              <a:rPr lang="en-US" sz="2000" dirty="0" smtClean="0">
                <a:latin typeface="Century Schoolbook"/>
                <a:cs typeface="Century Schoolbook"/>
              </a:rPr>
              <a:t>Johnny Depp </a:t>
            </a:r>
            <a:r>
              <a:rPr lang="en-US" sz="2000" dirty="0">
                <a:latin typeface="Century Schoolbook"/>
                <a:cs typeface="Century Schoolbook"/>
              </a:rPr>
              <a:t>i</a:t>
            </a:r>
            <a:r>
              <a:rPr lang="en-US" sz="2000" dirty="0" smtClean="0">
                <a:latin typeface="Century Schoolbook"/>
                <a:cs typeface="Century Schoolbook"/>
              </a:rPr>
              <a:t>s always watching over us.</a:t>
            </a:r>
            <a:endParaRPr lang="en-US" sz="2000" dirty="0">
              <a:latin typeface="Century Schoolbook"/>
              <a:cs typeface="Century Schoolbook"/>
            </a:endParaRPr>
          </a:p>
        </p:txBody>
      </p:sp>
    </p:spTree>
    <p:extLst>
      <p:ext uri="{BB962C8B-B14F-4D97-AF65-F5344CB8AC3E}">
        <p14:creationId xmlns:p14="http://schemas.microsoft.com/office/powerpoint/2010/main" val="2292161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62" y="990600"/>
            <a:ext cx="8382000" cy="914399"/>
          </a:xfrm>
        </p:spPr>
        <p:txBody>
          <a:bodyPr numCol="2">
            <a:normAutofit fontScale="25000" lnSpcReduction="20000"/>
          </a:bodyPr>
          <a:lstStyle/>
          <a:p>
            <a:pPr marL="0" indent="0" algn="ctr">
              <a:buNone/>
            </a:pPr>
            <a:r>
              <a:rPr lang="en-US" sz="3600" dirty="0" smtClean="0">
                <a:latin typeface="Century Schoolbook" panose="02040604050505020304" pitchFamily="18" charset="0"/>
              </a:rPr>
              <a:t>Seretta</a:t>
            </a:r>
          </a:p>
          <a:p>
            <a:pPr marL="0" indent="0" algn="ctr">
              <a:buNone/>
            </a:pPr>
            <a:r>
              <a:rPr lang="en-US" sz="3600" dirty="0" smtClean="0">
                <a:latin typeface="Century Schoolbook" panose="02040604050505020304" pitchFamily="18" charset="0"/>
              </a:rPr>
              <a:t>DONNA PIERONI</a:t>
            </a:r>
          </a:p>
          <a:p>
            <a:pPr marL="0" indent="0" algn="ctr">
              <a:buNone/>
            </a:pPr>
            <a:endParaRPr lang="en-US" sz="3600" dirty="0" smtClean="0">
              <a:latin typeface="Century Schoolbook" panose="02040604050505020304" pitchFamily="18" charset="0"/>
            </a:endParaRPr>
          </a:p>
          <a:p>
            <a:pPr marL="0" indent="0" algn="ctr">
              <a:buNone/>
            </a:pPr>
            <a:r>
              <a:rPr lang="en-US" sz="3600" dirty="0" smtClean="0">
                <a:latin typeface="Century Schoolbook" panose="02040604050505020304" pitchFamily="18" charset="0"/>
              </a:rPr>
              <a:t>Alexis</a:t>
            </a:r>
          </a:p>
          <a:p>
            <a:pPr marL="0" indent="0" algn="ctr">
              <a:buNone/>
            </a:pPr>
            <a:r>
              <a:rPr lang="en-US" sz="3600" dirty="0" smtClean="0">
                <a:latin typeface="Century Schoolbook" panose="02040604050505020304" pitchFamily="18" charset="0"/>
              </a:rPr>
              <a:t>DAISY KERSHAW</a:t>
            </a:r>
          </a:p>
          <a:p>
            <a:pPr marL="0" indent="0" algn="ctr">
              <a:buNone/>
            </a:pPr>
            <a:endParaRPr lang="en-US" sz="3600" dirty="0" smtClean="0">
              <a:latin typeface="Century Schoolbook" panose="02040604050505020304" pitchFamily="18" charset="0"/>
            </a:endParaRPr>
          </a:p>
          <a:p>
            <a:pPr marL="0" indent="0" algn="ctr">
              <a:buNone/>
            </a:pPr>
            <a:r>
              <a:rPr lang="en-US" sz="3600" dirty="0" smtClean="0">
                <a:latin typeface="Century Schoolbook" panose="02040604050505020304" pitchFamily="18" charset="0"/>
              </a:rPr>
              <a:t>LouAnne</a:t>
            </a:r>
          </a:p>
          <a:p>
            <a:pPr marL="0" indent="0" algn="ctr">
              <a:buNone/>
            </a:pPr>
            <a:r>
              <a:rPr lang="en-US" sz="3600" dirty="0" smtClean="0">
                <a:latin typeface="Century Schoolbook" panose="02040604050505020304" pitchFamily="18" charset="0"/>
              </a:rPr>
              <a:t>MARY MANOFSKY</a:t>
            </a:r>
          </a:p>
          <a:p>
            <a:pPr marL="0" indent="0" algn="ctr">
              <a:buNone/>
            </a:pPr>
            <a:endParaRPr lang="en-US" sz="3600" dirty="0" smtClean="0">
              <a:latin typeface="Century Schoolbook" panose="02040604050505020304" pitchFamily="18" charset="0"/>
            </a:endParaRPr>
          </a:p>
          <a:p>
            <a:pPr marL="0" indent="0" algn="ctr">
              <a:buNone/>
            </a:pPr>
            <a:r>
              <a:rPr lang="en-US" sz="3600" dirty="0" smtClean="0">
                <a:latin typeface="Century Schoolbook" panose="02040604050505020304" pitchFamily="18" charset="0"/>
              </a:rPr>
              <a:t>Principal Grossfetig</a:t>
            </a:r>
          </a:p>
          <a:p>
            <a:pPr marL="0" indent="0" algn="ctr">
              <a:buNone/>
            </a:pPr>
            <a:r>
              <a:rPr lang="en-US" sz="3600" dirty="0" smtClean="0">
                <a:latin typeface="Century Schoolbook" panose="02040604050505020304" pitchFamily="18" charset="0"/>
              </a:rPr>
              <a:t>CHRIS FICKLEY</a:t>
            </a:r>
          </a:p>
          <a:p>
            <a:pPr marL="0" indent="0" algn="ctr">
              <a:buNone/>
            </a:pPr>
            <a:endParaRPr lang="en-US" sz="1000" dirty="0" smtClean="0">
              <a:latin typeface="Century Schoolbook" panose="02040604050505020304" pitchFamily="18" charset="0"/>
            </a:endParaRPr>
          </a:p>
          <a:p>
            <a:pPr marL="0" indent="0" algn="ctr">
              <a:buNone/>
            </a:pPr>
            <a:endParaRPr lang="en-US" sz="1000" dirty="0" smtClean="0">
              <a:latin typeface="Century Schoolbook" panose="02040604050505020304" pitchFamily="18" charset="0"/>
            </a:endParaRPr>
          </a:p>
          <a:p>
            <a:pPr marL="0" indent="0" algn="ctr">
              <a:buNone/>
            </a:pPr>
            <a:endParaRPr lang="en-US" sz="1000" dirty="0">
              <a:latin typeface="Century Schoolbook" panose="02040604050505020304" pitchFamily="18" charset="0"/>
            </a:endParaRPr>
          </a:p>
          <a:p>
            <a:pPr marL="0" indent="0">
              <a:buNone/>
            </a:pPr>
            <a:endParaRPr lang="en-US" sz="1000" dirty="0">
              <a:latin typeface="Century Schoolbook" panose="02040604050505020304" pitchFamily="18" charset="0"/>
            </a:endParaRPr>
          </a:p>
          <a:p>
            <a:pPr marL="0" indent="0">
              <a:buNone/>
            </a:pPr>
            <a:endParaRPr lang="en-US" sz="1000" dirty="0">
              <a:latin typeface="Century Schoolbook" panose="02040604050505020304" pitchFamily="18" charset="0"/>
            </a:endParaRPr>
          </a:p>
        </p:txBody>
      </p:sp>
      <p:sp>
        <p:nvSpPr>
          <p:cNvPr id="4" name="Title 1"/>
          <p:cNvSpPr>
            <a:spLocks noGrp="1"/>
          </p:cNvSpPr>
          <p:nvPr>
            <p:ph type="title"/>
          </p:nvPr>
        </p:nvSpPr>
        <p:spPr>
          <a:xfrm>
            <a:off x="0" y="0"/>
            <a:ext cx="9144000" cy="762000"/>
          </a:xfrm>
        </p:spPr>
        <p:txBody>
          <a:bodyPr>
            <a:normAutofit fontScale="90000"/>
          </a:bodyPr>
          <a:lstStyle/>
          <a:p>
            <a:r>
              <a:rPr lang="en-US" dirty="0" smtClean="0">
                <a:solidFill>
                  <a:srgbClr val="FF0000"/>
                </a:solidFill>
                <a:latin typeface="Century Schoolbook" panose="02040604050505020304" pitchFamily="18" charset="0"/>
              </a:rPr>
              <a:t/>
            </a:r>
            <a:br>
              <a:rPr lang="en-US" dirty="0" smtClean="0">
                <a:solidFill>
                  <a:srgbClr val="FF0000"/>
                </a:solidFill>
                <a:latin typeface="Century Schoolbook" panose="02040604050505020304" pitchFamily="18" charset="0"/>
              </a:rPr>
            </a:br>
            <a:r>
              <a:rPr lang="en-US" dirty="0" smtClean="0">
                <a:solidFill>
                  <a:srgbClr val="FF0000"/>
                </a:solidFill>
                <a:latin typeface="Century Schoolbook" panose="02040604050505020304" pitchFamily="18" charset="0"/>
              </a:rPr>
              <a:t>Cast Credits</a:t>
            </a:r>
            <a:r>
              <a:rPr lang="en-US" dirty="0" smtClean="0"/>
              <a:t/>
            </a:r>
            <a:br>
              <a:rPr lang="en-US" dirty="0" smtClean="0"/>
            </a:br>
            <a:endParaRPr lang="en-US" dirty="0"/>
          </a:p>
        </p:txBody>
      </p:sp>
      <p:sp>
        <p:nvSpPr>
          <p:cNvPr id="9" name="TextBox 8"/>
          <p:cNvSpPr txBox="1"/>
          <p:nvPr/>
        </p:nvSpPr>
        <p:spPr>
          <a:xfrm>
            <a:off x="173181" y="2133600"/>
            <a:ext cx="8880763" cy="4278094"/>
          </a:xfrm>
          <a:prstGeom prst="rect">
            <a:avLst/>
          </a:prstGeom>
          <a:noFill/>
        </p:spPr>
        <p:txBody>
          <a:bodyPr wrap="square" numCol="3" rtlCol="0">
            <a:spAutoFit/>
          </a:bodyPr>
          <a:lstStyle/>
          <a:p>
            <a:pPr algn="ctr"/>
            <a:r>
              <a:rPr lang="en-US" sz="800" dirty="0" smtClean="0">
                <a:latin typeface="Century Schoolbook" panose="02040604050505020304" pitchFamily="18" charset="0"/>
              </a:rPr>
              <a:t>Crusty Janitor</a:t>
            </a:r>
          </a:p>
          <a:p>
            <a:pPr algn="ctr"/>
            <a:r>
              <a:rPr lang="en-US" sz="800" dirty="0" smtClean="0">
                <a:latin typeface="Century Schoolbook" panose="02040604050505020304" pitchFamily="18" charset="0"/>
              </a:rPr>
              <a:t>RUDY HORNISH</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Lunch Monitor</a:t>
            </a:r>
          </a:p>
          <a:p>
            <a:pPr algn="ctr"/>
            <a:r>
              <a:rPr lang="en-US" sz="800" dirty="0" smtClean="0">
                <a:latin typeface="Century Schoolbook" panose="02040604050505020304" pitchFamily="18" charset="0"/>
              </a:rPr>
              <a:t>JOHN COMERFORD</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Crock Pot Club President</a:t>
            </a:r>
          </a:p>
          <a:p>
            <a:pPr algn="ctr"/>
            <a:r>
              <a:rPr lang="en-US" sz="800" dirty="0" smtClean="0">
                <a:latin typeface="Century Schoolbook" panose="02040604050505020304" pitchFamily="18" charset="0"/>
              </a:rPr>
              <a:t>EVE BUI</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Jock Meatloaf Thrower</a:t>
            </a:r>
          </a:p>
          <a:p>
            <a:pPr algn="ctr"/>
            <a:r>
              <a:rPr lang="en-US" sz="800" dirty="0" smtClean="0">
                <a:latin typeface="Century Schoolbook" panose="02040604050505020304" pitchFamily="18" charset="0"/>
              </a:rPr>
              <a:t>RYNE BENCKHART</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Green Bean Moron</a:t>
            </a:r>
          </a:p>
          <a:p>
            <a:pPr algn="ctr"/>
            <a:r>
              <a:rPr lang="en-US" sz="800" dirty="0" smtClean="0">
                <a:latin typeface="Century Schoolbook" panose="02040604050505020304" pitchFamily="18" charset="0"/>
              </a:rPr>
              <a:t>FIDEL QUIROZ</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Ballet Dancers</a:t>
            </a:r>
          </a:p>
          <a:p>
            <a:pPr algn="ctr"/>
            <a:r>
              <a:rPr lang="en-US" sz="800" dirty="0" smtClean="0">
                <a:latin typeface="Century Schoolbook" panose="02040604050505020304" pitchFamily="18" charset="0"/>
              </a:rPr>
              <a:t>AMI SHIMADA</a:t>
            </a:r>
          </a:p>
          <a:p>
            <a:pPr algn="ctr"/>
            <a:r>
              <a:rPr lang="en-US" sz="800" dirty="0" smtClean="0">
                <a:latin typeface="Century Schoolbook" panose="02040604050505020304" pitchFamily="18" charset="0"/>
              </a:rPr>
              <a:t>KENDRA LEVY</a:t>
            </a:r>
          </a:p>
          <a:p>
            <a:pPr algn="ctr"/>
            <a:r>
              <a:rPr lang="en-US" sz="800" dirty="0" smtClean="0">
                <a:latin typeface="Century Schoolbook" panose="02040604050505020304" pitchFamily="18" charset="0"/>
              </a:rPr>
              <a:t>JANICE LARAINE</a:t>
            </a:r>
            <a:br>
              <a:rPr lang="en-US" sz="800" dirty="0" smtClean="0">
                <a:latin typeface="Century Schoolbook" panose="02040604050505020304" pitchFamily="18" charset="0"/>
              </a:rPr>
            </a:br>
            <a:r>
              <a:rPr lang="en-US" sz="800" dirty="0" smtClean="0">
                <a:latin typeface="Century Schoolbook" panose="02040604050505020304" pitchFamily="18" charset="0"/>
              </a:rPr>
              <a:t>LUIS MARTINEZ</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Hip Hop Dancers</a:t>
            </a:r>
          </a:p>
          <a:p>
            <a:pPr algn="ctr"/>
            <a:r>
              <a:rPr lang="en-US" sz="800" dirty="0" smtClean="0">
                <a:latin typeface="Century Schoolbook" panose="02040604050505020304" pitchFamily="18" charset="0"/>
              </a:rPr>
              <a:t>ALEXA VELLANOWETH - Cheerleader</a:t>
            </a:r>
          </a:p>
          <a:p>
            <a:pPr algn="ctr"/>
            <a:r>
              <a:rPr lang="en-US" sz="800" dirty="0" smtClean="0">
                <a:latin typeface="Century Schoolbook" panose="02040604050505020304" pitchFamily="18" charset="0"/>
              </a:rPr>
              <a:t>MONIKA FELICE SMITH</a:t>
            </a:r>
          </a:p>
          <a:p>
            <a:pPr algn="ctr"/>
            <a:r>
              <a:rPr lang="en-US" sz="800" dirty="0" smtClean="0">
                <a:latin typeface="Century Schoolbook" panose="02040604050505020304" pitchFamily="18" charset="0"/>
              </a:rPr>
              <a:t>NOEL ARREOLA</a:t>
            </a:r>
          </a:p>
          <a:p>
            <a:pPr algn="ctr"/>
            <a:endParaRPr lang="en-US" sz="800" dirty="0" smtClean="0">
              <a:latin typeface="Century Schoolbook" panose="02040604050505020304" pitchFamily="18" charset="0"/>
            </a:endParaRPr>
          </a:p>
          <a:p>
            <a:pPr algn="ctr"/>
            <a:r>
              <a:rPr lang="en-US" sz="800" dirty="0" smtClean="0">
                <a:latin typeface="Century Schoolbook" panose="02040604050505020304" pitchFamily="18" charset="0"/>
              </a:rPr>
              <a:t>Tap Dancers</a:t>
            </a:r>
          </a:p>
          <a:p>
            <a:pPr algn="ctr"/>
            <a:r>
              <a:rPr lang="en-US" sz="800" dirty="0" smtClean="0">
                <a:latin typeface="Century Schoolbook" panose="02040604050505020304" pitchFamily="18" charset="0"/>
              </a:rPr>
              <a:t>ANI MARDEROSIAN</a:t>
            </a:r>
          </a:p>
          <a:p>
            <a:pPr algn="ctr"/>
            <a:r>
              <a:rPr lang="en-US" sz="800" dirty="0" smtClean="0">
                <a:latin typeface="Century Schoolbook" panose="02040604050505020304" pitchFamily="18" charset="0"/>
              </a:rPr>
              <a:t>MICHAEL BRIAN</a:t>
            </a:r>
          </a:p>
          <a:p>
            <a:pPr algn="ctr"/>
            <a:r>
              <a:rPr lang="en-US" sz="800" dirty="0" smtClean="0">
                <a:latin typeface="Century Schoolbook" panose="02040604050505020304" pitchFamily="18" charset="0"/>
              </a:rPr>
              <a:t>MATTHEW JAMES</a:t>
            </a:r>
          </a:p>
          <a:p>
            <a:pPr algn="ctr"/>
            <a:endParaRPr lang="en-US" sz="800" dirty="0" smtClean="0">
              <a:latin typeface="Century Schoolbook" panose="02040604050505020304" pitchFamily="18" charset="0"/>
            </a:endParaRPr>
          </a:p>
          <a:p>
            <a:pPr algn="ctr"/>
            <a:r>
              <a:rPr lang="en-US" sz="800" dirty="0" smtClean="0">
                <a:latin typeface="Century Schoolbook" panose="02040604050505020304" pitchFamily="18" charset="0"/>
              </a:rPr>
              <a:t>Cheerleaders</a:t>
            </a:r>
          </a:p>
          <a:p>
            <a:pPr algn="ctr"/>
            <a:r>
              <a:rPr lang="en-US" sz="800" dirty="0" smtClean="0">
                <a:latin typeface="Century Schoolbook" panose="02040604050505020304" pitchFamily="18" charset="0"/>
              </a:rPr>
              <a:t>MADISON WILLOW</a:t>
            </a:r>
          </a:p>
          <a:p>
            <a:pPr algn="ctr"/>
            <a:r>
              <a:rPr lang="en-US" sz="800" dirty="0" smtClean="0">
                <a:latin typeface="Century Schoolbook" panose="02040604050505020304" pitchFamily="18" charset="0"/>
              </a:rPr>
              <a:t>VALERY DESMOND</a:t>
            </a:r>
          </a:p>
          <a:p>
            <a:pPr algn="ctr"/>
            <a:r>
              <a:rPr lang="en-US" sz="800" dirty="0" smtClean="0">
                <a:latin typeface="Century Schoolbook" panose="02040604050505020304" pitchFamily="18" charset="0"/>
              </a:rPr>
              <a:t>Cool Kids</a:t>
            </a:r>
          </a:p>
          <a:p>
            <a:pPr algn="ctr"/>
            <a:r>
              <a:rPr lang="en-US" sz="800" dirty="0" smtClean="0">
                <a:latin typeface="Century Schoolbook" panose="02040604050505020304" pitchFamily="18" charset="0"/>
              </a:rPr>
              <a:t>ADRIENNE ROBERSON</a:t>
            </a:r>
          </a:p>
          <a:p>
            <a:pPr algn="ctr"/>
            <a:r>
              <a:rPr lang="en-US" sz="800" dirty="0" smtClean="0">
                <a:latin typeface="Century Schoolbook" panose="02040604050505020304" pitchFamily="18" charset="0"/>
              </a:rPr>
              <a:t>ISAIHA SOLIS</a:t>
            </a:r>
          </a:p>
          <a:p>
            <a:pPr algn="ctr"/>
            <a:r>
              <a:rPr lang="en-US" sz="800" dirty="0" smtClean="0">
                <a:latin typeface="Century Schoolbook" panose="02040604050505020304" pitchFamily="18" charset="0"/>
              </a:rPr>
              <a:t>JONNY CARLO</a:t>
            </a:r>
          </a:p>
          <a:p>
            <a:pPr algn="ctr"/>
            <a:endParaRPr lang="en-US" sz="800" dirty="0" smtClean="0">
              <a:latin typeface="Century Schoolbook" panose="02040604050505020304" pitchFamily="18" charset="0"/>
            </a:endParaRPr>
          </a:p>
          <a:p>
            <a:pPr algn="ctr"/>
            <a:r>
              <a:rPr lang="en-US" sz="800" dirty="0" smtClean="0">
                <a:latin typeface="Century Schoolbook" panose="02040604050505020304" pitchFamily="18" charset="0"/>
              </a:rPr>
              <a:t>Goths</a:t>
            </a:r>
          </a:p>
          <a:p>
            <a:pPr algn="ctr"/>
            <a:r>
              <a:rPr lang="en-US" sz="800" dirty="0" smtClean="0">
                <a:latin typeface="Century Schoolbook" panose="02040604050505020304" pitchFamily="18" charset="0"/>
              </a:rPr>
              <a:t>EMMA BERGKVIST</a:t>
            </a:r>
          </a:p>
          <a:p>
            <a:pPr algn="ctr"/>
            <a:r>
              <a:rPr lang="en-US" sz="800" dirty="0">
                <a:latin typeface="Century Schoolbook" panose="02040604050505020304" pitchFamily="18" charset="0"/>
              </a:rPr>
              <a:t>H</a:t>
            </a:r>
            <a:r>
              <a:rPr lang="en-US" sz="800" dirty="0" smtClean="0">
                <a:latin typeface="Century Schoolbook" panose="02040604050505020304" pitchFamily="18" charset="0"/>
              </a:rPr>
              <a:t>ARLEY K. DELATORI</a:t>
            </a:r>
          </a:p>
          <a:p>
            <a:pPr algn="ctr"/>
            <a:r>
              <a:rPr lang="en-US" sz="800" dirty="0" smtClean="0">
                <a:latin typeface="Century Schoolbook" panose="02040604050505020304" pitchFamily="18" charset="0"/>
              </a:rPr>
              <a:t>ISABELLE BRELU-BRELU</a:t>
            </a:r>
          </a:p>
          <a:p>
            <a:pPr algn="ctr"/>
            <a:r>
              <a:rPr lang="en-US" sz="800" dirty="0" smtClean="0">
                <a:latin typeface="Century Schoolbook" panose="02040604050505020304" pitchFamily="18" charset="0"/>
              </a:rPr>
              <a:t>PAIGE AMICON</a:t>
            </a:r>
          </a:p>
          <a:p>
            <a:pPr algn="ctr"/>
            <a:endParaRPr lang="en-US" sz="800" dirty="0" smtClean="0">
              <a:latin typeface="Century Schoolbook" panose="02040604050505020304" pitchFamily="18" charset="0"/>
            </a:endParaRPr>
          </a:p>
          <a:p>
            <a:pPr algn="ctr"/>
            <a:r>
              <a:rPr lang="en-US" sz="800" dirty="0" smtClean="0">
                <a:latin typeface="Century Schoolbook" panose="02040604050505020304" pitchFamily="18" charset="0"/>
              </a:rPr>
              <a:t>Jocks</a:t>
            </a:r>
          </a:p>
          <a:p>
            <a:pPr algn="ctr"/>
            <a:r>
              <a:rPr lang="en-US" sz="800" dirty="0" smtClean="0">
                <a:latin typeface="Century Schoolbook" panose="02040604050505020304" pitchFamily="18" charset="0"/>
              </a:rPr>
              <a:t>KENYA DORSEY</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Nerds</a:t>
            </a:r>
          </a:p>
          <a:p>
            <a:pPr algn="ctr"/>
            <a:r>
              <a:rPr lang="en-US" sz="800" dirty="0" smtClean="0">
                <a:latin typeface="Century Schoolbook" panose="02040604050505020304" pitchFamily="18" charset="0"/>
              </a:rPr>
              <a:t>ASIA DORSEY</a:t>
            </a:r>
          </a:p>
          <a:p>
            <a:pPr algn="ctr"/>
            <a:r>
              <a:rPr lang="en-US" sz="800" dirty="0" smtClean="0">
                <a:latin typeface="Century Schoolbook" panose="02040604050505020304" pitchFamily="18" charset="0"/>
              </a:rPr>
              <a:t>CAMRYN HOHNEKER</a:t>
            </a:r>
          </a:p>
          <a:p>
            <a:pPr algn="ctr"/>
            <a:r>
              <a:rPr lang="en-US" sz="800" dirty="0" smtClean="0">
                <a:latin typeface="Century Schoolbook" panose="02040604050505020304" pitchFamily="18" charset="0"/>
              </a:rPr>
              <a:t>RYAN JONES</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Princesses</a:t>
            </a:r>
          </a:p>
          <a:p>
            <a:pPr algn="ctr"/>
            <a:r>
              <a:rPr lang="en-US" sz="800" dirty="0" smtClean="0">
                <a:latin typeface="Century Schoolbook" panose="02040604050505020304" pitchFamily="18" charset="0"/>
              </a:rPr>
              <a:t>KATIE HOWARD</a:t>
            </a:r>
          </a:p>
          <a:p>
            <a:pPr algn="ctr"/>
            <a:r>
              <a:rPr lang="en-US" sz="800" dirty="0" smtClean="0">
                <a:latin typeface="Century Schoolbook" panose="02040604050505020304" pitchFamily="18" charset="0"/>
              </a:rPr>
              <a:t>KELLY ANNE DORAN</a:t>
            </a:r>
          </a:p>
          <a:p>
            <a:pPr algn="ctr"/>
            <a:r>
              <a:rPr lang="en-US" sz="800" dirty="0" smtClean="0">
                <a:latin typeface="Century Schoolbook" panose="02040604050505020304" pitchFamily="18" charset="0"/>
              </a:rPr>
              <a:t>MIMI GAO</a:t>
            </a:r>
          </a:p>
          <a:p>
            <a:pPr algn="ctr"/>
            <a:endParaRPr lang="en-US" sz="800" dirty="0" smtClean="0">
              <a:latin typeface="Century Schoolbook" panose="02040604050505020304" pitchFamily="18" charset="0"/>
            </a:endParaRPr>
          </a:p>
          <a:p>
            <a:pPr algn="ctr"/>
            <a:r>
              <a:rPr lang="en-US" sz="800" dirty="0" smtClean="0">
                <a:latin typeface="Century Schoolbook" panose="02040604050505020304" pitchFamily="18" charset="0"/>
              </a:rPr>
              <a:t>Rockers</a:t>
            </a:r>
          </a:p>
          <a:p>
            <a:pPr algn="ctr"/>
            <a:r>
              <a:rPr lang="en-US" sz="800" dirty="0" smtClean="0">
                <a:latin typeface="Century Schoolbook" panose="02040604050505020304" pitchFamily="18" charset="0"/>
              </a:rPr>
              <a:t>ALISA BAGGIO</a:t>
            </a:r>
          </a:p>
          <a:p>
            <a:pPr algn="ctr"/>
            <a:r>
              <a:rPr lang="en-US" sz="800" dirty="0" smtClean="0">
                <a:latin typeface="Century Schoolbook" panose="02040604050505020304" pitchFamily="18" charset="0"/>
              </a:rPr>
              <a:t>KIMBERLY FULMER</a:t>
            </a:r>
          </a:p>
          <a:p>
            <a:pPr algn="ctr"/>
            <a:r>
              <a:rPr lang="en-US" sz="800" dirty="0" smtClean="0">
                <a:latin typeface="Century Schoolbook" panose="02040604050505020304" pitchFamily="18" charset="0"/>
              </a:rPr>
              <a:t>RISA ATA</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Students</a:t>
            </a:r>
          </a:p>
          <a:p>
            <a:pPr algn="ctr"/>
            <a:r>
              <a:rPr lang="en-US" sz="800" dirty="0" smtClean="0">
                <a:latin typeface="Century Schoolbook" panose="02040604050505020304" pitchFamily="18" charset="0"/>
              </a:rPr>
              <a:t>ESTELLE MATRANGA</a:t>
            </a:r>
          </a:p>
          <a:p>
            <a:pPr algn="ctr"/>
            <a:r>
              <a:rPr lang="en-US" sz="800" dirty="0" smtClean="0">
                <a:latin typeface="Century Schoolbook" panose="02040604050505020304" pitchFamily="18" charset="0"/>
              </a:rPr>
              <a:t>GABRIELA RIOS-GARCIA</a:t>
            </a:r>
          </a:p>
          <a:p>
            <a:pPr algn="ctr"/>
            <a:r>
              <a:rPr lang="en-US" sz="800" dirty="0" smtClean="0">
                <a:latin typeface="Century Schoolbook" panose="02040604050505020304" pitchFamily="18" charset="0"/>
              </a:rPr>
              <a:t>GENARO TORRES</a:t>
            </a:r>
          </a:p>
          <a:p>
            <a:pPr algn="ctr"/>
            <a:r>
              <a:rPr lang="en-US" sz="800" dirty="0" smtClean="0">
                <a:latin typeface="Century Schoolbook" panose="02040604050505020304" pitchFamily="18" charset="0"/>
              </a:rPr>
              <a:t>IAN AUSTIN</a:t>
            </a:r>
          </a:p>
          <a:p>
            <a:pPr algn="ctr"/>
            <a:r>
              <a:rPr lang="en-US" sz="800" dirty="0" smtClean="0">
                <a:latin typeface="Century Schoolbook" panose="02040604050505020304" pitchFamily="18" charset="0"/>
              </a:rPr>
              <a:t>JUAN CAMACHO</a:t>
            </a:r>
          </a:p>
          <a:p>
            <a:pPr algn="ctr"/>
            <a:r>
              <a:rPr lang="en-US" sz="800" dirty="0" smtClean="0">
                <a:latin typeface="Century Schoolbook" panose="02040604050505020304" pitchFamily="18" charset="0"/>
              </a:rPr>
              <a:t>KEVIN VEGA</a:t>
            </a:r>
          </a:p>
          <a:p>
            <a:pPr algn="ctr"/>
            <a:r>
              <a:rPr lang="en-US" sz="800" dirty="0" smtClean="0">
                <a:latin typeface="Century Schoolbook" panose="02040604050505020304" pitchFamily="18" charset="0"/>
              </a:rPr>
              <a:t>MANNY TRUJILLO</a:t>
            </a:r>
          </a:p>
          <a:p>
            <a:pPr algn="ctr"/>
            <a:r>
              <a:rPr lang="en-US" sz="800" dirty="0" smtClean="0">
                <a:latin typeface="Century Schoolbook" panose="02040604050505020304" pitchFamily="18" charset="0"/>
              </a:rPr>
              <a:t>RUBEN MUNOZ</a:t>
            </a:r>
          </a:p>
          <a:p>
            <a:pPr algn="ctr"/>
            <a:r>
              <a:rPr lang="en-US" sz="800" dirty="0" smtClean="0">
                <a:latin typeface="Century Schoolbook" panose="02040604050505020304" pitchFamily="18" charset="0"/>
              </a:rPr>
              <a:t>YVETTE XIMENEZ</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Faculty</a:t>
            </a:r>
          </a:p>
          <a:p>
            <a:pPr algn="ctr"/>
            <a:r>
              <a:rPr lang="en-US" sz="800" dirty="0" smtClean="0">
                <a:latin typeface="Century Schoolbook" panose="02040604050505020304" pitchFamily="18" charset="0"/>
              </a:rPr>
              <a:t>KELLY KEATON</a:t>
            </a:r>
          </a:p>
          <a:p>
            <a:pPr algn="ctr"/>
            <a:r>
              <a:rPr lang="en-US" sz="800" dirty="0" smtClean="0">
                <a:latin typeface="Century Schoolbook" panose="02040604050505020304" pitchFamily="18" charset="0"/>
              </a:rPr>
              <a:t>KENT RODRICKS</a:t>
            </a:r>
          </a:p>
          <a:p>
            <a:pPr algn="ctr"/>
            <a:r>
              <a:rPr lang="en-US" sz="800" dirty="0" smtClean="0">
                <a:latin typeface="Century Schoolbook" panose="02040604050505020304" pitchFamily="18" charset="0"/>
              </a:rPr>
              <a:t>ROBERT DESMOND</a:t>
            </a:r>
          </a:p>
          <a:p>
            <a:pPr algn="ctr"/>
            <a:r>
              <a:rPr lang="en-US" sz="800" dirty="0" smtClean="0">
                <a:latin typeface="Century Schoolbook" panose="02040604050505020304" pitchFamily="18" charset="0"/>
              </a:rPr>
              <a:t>SHAWNA CHANCE</a:t>
            </a:r>
          </a:p>
          <a:p>
            <a:pPr algn="ctr"/>
            <a:r>
              <a:rPr lang="en-US" sz="800" dirty="0" smtClean="0">
                <a:latin typeface="Century Schoolbook" panose="02040604050505020304" pitchFamily="18" charset="0"/>
              </a:rPr>
              <a:t>SUSAN MARYA BARONOFF – Poetry Teacher</a:t>
            </a:r>
          </a:p>
          <a:p>
            <a:pPr algn="ctr"/>
            <a:r>
              <a:rPr lang="en-US" sz="800" dirty="0" smtClean="0">
                <a:latin typeface="Century Schoolbook" panose="02040604050505020304" pitchFamily="18" charset="0"/>
              </a:rPr>
              <a:t>TAMARA BERG</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Bouncers</a:t>
            </a:r>
          </a:p>
          <a:p>
            <a:pPr algn="ctr"/>
            <a:r>
              <a:rPr lang="en-US" sz="800" dirty="0" smtClean="0">
                <a:latin typeface="Century Schoolbook" panose="02040604050505020304" pitchFamily="18" charset="0"/>
              </a:rPr>
              <a:t>STEVEN BOTTOMLEY</a:t>
            </a:r>
          </a:p>
          <a:p>
            <a:pPr algn="ctr"/>
            <a:r>
              <a:rPr lang="en-US" sz="800" dirty="0" smtClean="0">
                <a:latin typeface="Century Schoolbook" panose="02040604050505020304" pitchFamily="18" charset="0"/>
              </a:rPr>
              <a:t>STEVEN HAAS</a:t>
            </a:r>
          </a:p>
          <a:p>
            <a:pPr algn="ctr"/>
            <a:endParaRPr lang="en-US" sz="800" dirty="0">
              <a:latin typeface="Century Schoolbook" panose="02040604050505020304" pitchFamily="18" charset="0"/>
            </a:endParaRPr>
          </a:p>
          <a:p>
            <a:pPr algn="ctr"/>
            <a:r>
              <a:rPr lang="en-US" sz="800" dirty="0" smtClean="0">
                <a:latin typeface="Century Schoolbook" panose="02040604050505020304" pitchFamily="18" charset="0"/>
              </a:rPr>
              <a:t>Johnny’s Band</a:t>
            </a:r>
          </a:p>
          <a:p>
            <a:pPr algn="ctr"/>
            <a:r>
              <a:rPr lang="en-US" sz="800" dirty="0" smtClean="0">
                <a:latin typeface="Century Schoolbook" panose="02040604050505020304" pitchFamily="18" charset="0"/>
              </a:rPr>
              <a:t>MELISSA MEDNICK</a:t>
            </a:r>
          </a:p>
          <a:p>
            <a:pPr algn="ctr"/>
            <a:r>
              <a:rPr lang="en-US" sz="800" dirty="0" smtClean="0">
                <a:latin typeface="Century Schoolbook" panose="02040604050505020304" pitchFamily="18" charset="0"/>
              </a:rPr>
              <a:t>T.S. WATERS</a:t>
            </a:r>
          </a:p>
          <a:p>
            <a:pPr algn="ctr"/>
            <a:endParaRPr lang="en-US" sz="800" dirty="0" smtClean="0">
              <a:latin typeface="Century Schoolbook" panose="02040604050505020304" pitchFamily="18" charset="0"/>
            </a:endParaRPr>
          </a:p>
          <a:p>
            <a:pPr algn="ctr"/>
            <a:r>
              <a:rPr lang="en-US" sz="800" dirty="0" smtClean="0">
                <a:latin typeface="Century Schoolbook" panose="02040604050505020304" pitchFamily="18" charset="0"/>
              </a:rPr>
              <a:t>Crowd</a:t>
            </a:r>
          </a:p>
          <a:p>
            <a:pPr algn="ctr"/>
            <a:r>
              <a:rPr lang="en-US" sz="800" dirty="0" smtClean="0">
                <a:latin typeface="Century Schoolbook" panose="02040604050505020304" pitchFamily="18" charset="0"/>
              </a:rPr>
              <a:t>BEV NERO</a:t>
            </a:r>
          </a:p>
          <a:p>
            <a:pPr algn="ctr"/>
            <a:r>
              <a:rPr lang="en-US" sz="800" dirty="0">
                <a:latin typeface="Century Schoolbook" panose="02040604050505020304" pitchFamily="18" charset="0"/>
              </a:rPr>
              <a:t>CLARISSA JACOBSON</a:t>
            </a:r>
          </a:p>
          <a:p>
            <a:pPr algn="ctr"/>
            <a:r>
              <a:rPr lang="en-US" sz="800" dirty="0" smtClean="0">
                <a:latin typeface="Century Schoolbook" panose="02040604050505020304" pitchFamily="18" charset="0"/>
              </a:rPr>
              <a:t>DANIEL JAMES</a:t>
            </a:r>
          </a:p>
          <a:p>
            <a:pPr algn="ctr"/>
            <a:r>
              <a:rPr lang="en-US" sz="800" dirty="0" smtClean="0">
                <a:latin typeface="Century Schoolbook" panose="02040604050505020304" pitchFamily="18" charset="0"/>
              </a:rPr>
              <a:t>J.M. LOGAN</a:t>
            </a:r>
          </a:p>
          <a:p>
            <a:pPr algn="ctr"/>
            <a:r>
              <a:rPr lang="en-US" sz="800" dirty="0" smtClean="0">
                <a:latin typeface="Century Schoolbook" panose="02040604050505020304" pitchFamily="18" charset="0"/>
              </a:rPr>
              <a:t>KAVY RATTANA</a:t>
            </a:r>
          </a:p>
          <a:p>
            <a:pPr algn="ctr"/>
            <a:r>
              <a:rPr lang="en-US" sz="800" dirty="0" smtClean="0">
                <a:latin typeface="Century Schoolbook" panose="02040604050505020304" pitchFamily="18" charset="0"/>
              </a:rPr>
              <a:t>LUQI ZHAO</a:t>
            </a:r>
            <a:endParaRPr lang="en-US" sz="800" dirty="0">
              <a:latin typeface="Century Schoolbook" panose="02040604050505020304" pitchFamily="18" charset="0"/>
            </a:endParaRPr>
          </a:p>
        </p:txBody>
      </p:sp>
      <p:sp>
        <p:nvSpPr>
          <p:cNvPr id="11" name="Title 1"/>
          <p:cNvSpPr txBox="1">
            <a:spLocks/>
          </p:cNvSpPr>
          <p:nvPr/>
        </p:nvSpPr>
        <p:spPr>
          <a:xfrm>
            <a:off x="7965141" y="8965"/>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375860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65141" y="8965"/>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5" name="Picture 4" descr="C:\Users\Clarissa\Dropbox\Scripts\LL Short\EPK\Shots for EPK\GreatShot.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914400"/>
            <a:ext cx="6629400" cy="4572000"/>
          </a:xfrm>
          <a:prstGeom prst="rect">
            <a:avLst/>
          </a:prstGeom>
          <a:noFill/>
          <a:ln>
            <a:noFill/>
          </a:ln>
        </p:spPr>
      </p:pic>
      <p:sp>
        <p:nvSpPr>
          <p:cNvPr id="2" name="TextBox 1"/>
          <p:cNvSpPr txBox="1"/>
          <p:nvPr/>
        </p:nvSpPr>
        <p:spPr>
          <a:xfrm>
            <a:off x="2581940" y="5639641"/>
            <a:ext cx="3657600" cy="369332"/>
          </a:xfrm>
          <a:prstGeom prst="rect">
            <a:avLst/>
          </a:prstGeom>
          <a:noFill/>
        </p:spPr>
        <p:txBody>
          <a:bodyPr wrap="square" rtlCol="0">
            <a:spAutoFit/>
          </a:bodyPr>
          <a:lstStyle/>
          <a:p>
            <a:pPr algn="ctr"/>
            <a:r>
              <a:rPr lang="en-US" dirty="0" smtClean="0">
                <a:latin typeface="Century Schoolbook"/>
                <a:cs typeface="Century Schoolbook"/>
              </a:rPr>
              <a:t>Lunch Ladies!</a:t>
            </a:r>
            <a:endParaRPr lang="en-US" dirty="0">
              <a:latin typeface="Century Schoolbook"/>
              <a:cs typeface="Century Schoolbook"/>
            </a:endParaRPr>
          </a:p>
        </p:txBody>
      </p:sp>
      <p:sp>
        <p:nvSpPr>
          <p:cNvPr id="6" name="TextBox 5"/>
          <p:cNvSpPr txBox="1"/>
          <p:nvPr/>
        </p:nvSpPr>
        <p:spPr>
          <a:xfrm>
            <a:off x="7645881" y="6553200"/>
            <a:ext cx="1462260" cy="215444"/>
          </a:xfrm>
          <a:prstGeom prst="rect">
            <a:avLst/>
          </a:prstGeom>
          <a:noFill/>
        </p:spPr>
        <p:txBody>
          <a:bodyPr wrap="none" rtlCol="0">
            <a:spAutoFit/>
          </a:bodyPr>
          <a:lstStyle/>
          <a:p>
            <a:r>
              <a:rPr lang="en-US" sz="800" dirty="0" smtClean="0">
                <a:latin typeface="Century Schoolbook" panose="02040604050505020304" pitchFamily="18" charset="0"/>
              </a:rPr>
              <a:t>Photo by: Jeffrey Fiterman</a:t>
            </a:r>
            <a:endParaRPr lang="en-US" sz="800" dirty="0">
              <a:latin typeface="Century Schoolbook" panose="02040604050505020304" pitchFamily="18" charset="0"/>
            </a:endParaRPr>
          </a:p>
        </p:txBody>
      </p:sp>
    </p:spTree>
    <p:extLst>
      <p:ext uri="{BB962C8B-B14F-4D97-AF65-F5344CB8AC3E}">
        <p14:creationId xmlns:p14="http://schemas.microsoft.com/office/powerpoint/2010/main" val="371353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52229" cy="5715000"/>
          </a:xfrm>
        </p:spPr>
        <p:txBody>
          <a:bodyPr>
            <a:normAutofit lnSpcReduction="10000"/>
          </a:bodyPr>
          <a:lstStyle/>
          <a:p>
            <a:pPr marL="0" indent="0">
              <a:buNone/>
            </a:pPr>
            <a:r>
              <a:rPr lang="en-US" sz="800" dirty="0" smtClean="0">
                <a:latin typeface="Century Schoolbook" panose="02040604050505020304" pitchFamily="18" charset="0"/>
              </a:rPr>
              <a:t>			</a:t>
            </a:r>
            <a:endParaRPr lang="en-US" sz="800" dirty="0">
              <a:latin typeface="Century Schoolbook" panose="02040604050505020304" pitchFamily="18" charset="0"/>
            </a:endParaRPr>
          </a:p>
          <a:p>
            <a:pPr marL="0" indent="0" algn="ctr">
              <a:buNone/>
            </a:pPr>
            <a:endParaRPr lang="en-US" sz="1000" dirty="0" smtClean="0">
              <a:latin typeface="Century Schoolbook" panose="02040604050505020304" pitchFamily="18" charset="0"/>
            </a:endParaRPr>
          </a:p>
          <a:p>
            <a:pPr marL="0" indent="0" algn="ctr">
              <a:buNone/>
            </a:pPr>
            <a:endParaRPr lang="en-US" sz="1000" dirty="0">
              <a:latin typeface="Century Schoolbook" panose="02040604050505020304" pitchFamily="18" charset="0"/>
            </a:endParaRPr>
          </a:p>
          <a:p>
            <a:pPr marL="0" indent="0" algn="ctr">
              <a:buNone/>
            </a:pPr>
            <a:r>
              <a:rPr lang="en-US" sz="1400" dirty="0" smtClean="0">
                <a:latin typeface="Century Schoolbook" panose="02040604050505020304" pitchFamily="18" charset="0"/>
              </a:rPr>
              <a:t>Smarty </a:t>
            </a:r>
            <a:r>
              <a:rPr lang="en-US" sz="1400" dirty="0">
                <a:latin typeface="Century Schoolbook" panose="02040604050505020304" pitchFamily="18" charset="0"/>
              </a:rPr>
              <a:t>the One Eyed Hamster RIP </a:t>
            </a:r>
            <a:r>
              <a:rPr lang="en-US" sz="1400" dirty="0" smtClean="0">
                <a:latin typeface="Century Schoolbook" panose="02040604050505020304" pitchFamily="18" charset="0"/>
              </a:rPr>
              <a:t>3-21-17</a:t>
            </a:r>
          </a:p>
          <a:p>
            <a:pPr marL="0" indent="0" algn="ctr">
              <a:buNone/>
            </a:pPr>
            <a:endParaRPr lang="en-US" sz="1000" dirty="0">
              <a:latin typeface="Century Schoolbook" panose="02040604050505020304" pitchFamily="18" charset="0"/>
            </a:endParaRPr>
          </a:p>
          <a:p>
            <a:pPr marL="0" indent="0" algn="ctr">
              <a:buNone/>
            </a:pPr>
            <a:endParaRPr lang="en-US" sz="1000" dirty="0">
              <a:latin typeface="Century Schoolbook" panose="02040604050505020304" pitchFamily="18" charset="0"/>
            </a:endParaRPr>
          </a:p>
          <a:p>
            <a:pPr marL="0" indent="0">
              <a:buNone/>
            </a:pPr>
            <a:endParaRPr lang="en-US" sz="800" dirty="0">
              <a:latin typeface="Century Schoolbook" panose="02040604050505020304" pitchFamily="18" charset="0"/>
            </a:endParaRPr>
          </a:p>
          <a:p>
            <a:pPr marL="0" indent="0">
              <a:buNone/>
            </a:pPr>
            <a:endParaRPr lang="en-US" sz="800" dirty="0">
              <a:latin typeface="Century Schoolbook" panose="02040604050505020304" pitchFamily="18" charset="0"/>
            </a:endParaRPr>
          </a:p>
          <a:p>
            <a:pPr marL="0" indent="0">
              <a:buNone/>
            </a:pPr>
            <a:endParaRPr lang="en-US" sz="800" dirty="0" smtClean="0">
              <a:latin typeface="Century Schoolbook" panose="02040604050505020304" pitchFamily="18" charset="0"/>
            </a:endParaRPr>
          </a:p>
          <a:p>
            <a:pPr marL="0" indent="0">
              <a:buNone/>
            </a:pPr>
            <a:endParaRPr lang="en-US" sz="800" dirty="0">
              <a:latin typeface="Century Schoolbook" panose="02040604050505020304" pitchFamily="18" charset="0"/>
            </a:endParaRPr>
          </a:p>
          <a:p>
            <a:pPr marL="0" indent="0">
              <a:buNone/>
            </a:pPr>
            <a:endParaRPr lang="en-US" sz="800" dirty="0" smtClean="0">
              <a:latin typeface="Century Schoolbook" panose="02040604050505020304" pitchFamily="18" charset="0"/>
            </a:endParaRPr>
          </a:p>
          <a:p>
            <a:pPr marL="0" indent="0">
              <a:buNone/>
            </a:pPr>
            <a:endParaRPr lang="en-US" sz="800" dirty="0">
              <a:latin typeface="Century Schoolbook" panose="02040604050505020304" pitchFamily="18" charset="0"/>
            </a:endParaRPr>
          </a:p>
          <a:p>
            <a:pPr marL="0" indent="0">
              <a:buNone/>
            </a:pPr>
            <a:endParaRPr lang="en-US" sz="800" dirty="0" smtClean="0">
              <a:latin typeface="Century Schoolbook" panose="02040604050505020304" pitchFamily="18" charset="0"/>
            </a:endParaRPr>
          </a:p>
          <a:p>
            <a:pPr marL="0" indent="0">
              <a:buNone/>
            </a:pPr>
            <a:endParaRPr lang="en-US" sz="800" dirty="0">
              <a:latin typeface="Century Schoolbook" panose="02040604050505020304" pitchFamily="18" charset="0"/>
            </a:endParaRPr>
          </a:p>
          <a:p>
            <a:pPr marL="0" indent="0">
              <a:buNone/>
            </a:pPr>
            <a:endParaRPr lang="en-US" sz="800" dirty="0" smtClean="0">
              <a:latin typeface="Century Schoolbook" panose="02040604050505020304" pitchFamily="18" charset="0"/>
            </a:endParaRPr>
          </a:p>
          <a:p>
            <a:pPr marL="0" indent="0">
              <a:buNone/>
            </a:pPr>
            <a:endParaRPr lang="en-US" sz="1000" b="1" i="1" dirty="0" smtClean="0">
              <a:latin typeface="Century Schoolbook" panose="02040604050505020304" pitchFamily="18" charset="0"/>
            </a:endParaRPr>
          </a:p>
          <a:p>
            <a:pPr marL="0" indent="0">
              <a:buNone/>
            </a:pPr>
            <a:endParaRPr lang="en-US" sz="1000" b="1" i="1" dirty="0">
              <a:latin typeface="Century Schoolbook" panose="02040604050505020304" pitchFamily="18" charset="0"/>
            </a:endParaRPr>
          </a:p>
          <a:p>
            <a:pPr marL="0" indent="0">
              <a:buNone/>
            </a:pPr>
            <a:endParaRPr lang="en-US" sz="1000" b="1" i="1" dirty="0" smtClean="0">
              <a:latin typeface="Century Schoolbook" panose="02040604050505020304" pitchFamily="18" charset="0"/>
            </a:endParaRPr>
          </a:p>
          <a:p>
            <a:pPr marL="0" indent="0">
              <a:buNone/>
            </a:pPr>
            <a:r>
              <a:rPr lang="en-US" sz="1000" dirty="0">
                <a:latin typeface="Century Schoolbook" panose="02040604050505020304" pitchFamily="18" charset="0"/>
              </a:rPr>
              <a:t>Dahniel Knight</a:t>
            </a:r>
            <a:endParaRPr lang="en-US" sz="1000" b="1" i="1" dirty="0">
              <a:latin typeface="Century Schoolbook" panose="02040604050505020304" pitchFamily="18" charset="0"/>
            </a:endParaRPr>
          </a:p>
          <a:p>
            <a:pPr marL="0" indent="0">
              <a:buNone/>
            </a:pPr>
            <a:endParaRPr lang="en-US" sz="1000" b="1" i="1" dirty="0" smtClean="0">
              <a:latin typeface="Century Schoolbook" panose="02040604050505020304" pitchFamily="18" charset="0"/>
            </a:endParaRPr>
          </a:p>
          <a:p>
            <a:pPr marL="0" indent="0">
              <a:buNone/>
            </a:pPr>
            <a:endParaRPr lang="en-US" sz="1000" b="1" i="1" dirty="0">
              <a:latin typeface="Century Schoolbook" panose="02040604050505020304" pitchFamily="18" charset="0"/>
            </a:endParaRPr>
          </a:p>
          <a:p>
            <a:pPr marL="0" indent="0">
              <a:buNone/>
            </a:pPr>
            <a:endParaRPr lang="en-US" sz="1000" b="1" i="1" dirty="0" smtClean="0">
              <a:latin typeface="Century Schoolbook" panose="02040604050505020304" pitchFamily="18" charset="0"/>
            </a:endParaRPr>
          </a:p>
          <a:p>
            <a:pPr marL="0" indent="0">
              <a:buNone/>
            </a:pPr>
            <a:endParaRPr lang="en-US" sz="1200" b="1" i="1" dirty="0" smtClean="0">
              <a:latin typeface="Century Schoolbook" panose="02040604050505020304" pitchFamily="18" charset="0"/>
            </a:endParaRPr>
          </a:p>
          <a:p>
            <a:pPr marL="0" indent="0">
              <a:buNone/>
            </a:pPr>
            <a:endParaRPr lang="en-US" sz="1200" b="1" i="1" dirty="0">
              <a:latin typeface="Century Schoolbook" panose="02040604050505020304" pitchFamily="18" charset="0"/>
            </a:endParaRPr>
          </a:p>
          <a:p>
            <a:pPr marL="0" indent="0">
              <a:buNone/>
            </a:pPr>
            <a:r>
              <a:rPr lang="en-US" sz="1200" b="1" i="1" dirty="0" smtClean="0">
                <a:latin typeface="Century Schoolbook" panose="02040604050505020304" pitchFamily="18" charset="0"/>
              </a:rPr>
              <a:t>Special </a:t>
            </a:r>
            <a:r>
              <a:rPr lang="en-US" sz="1200" b="1" i="1" dirty="0">
                <a:latin typeface="Century Schoolbook" panose="02040604050505020304" pitchFamily="18" charset="0"/>
              </a:rPr>
              <a:t>Thanks</a:t>
            </a:r>
          </a:p>
          <a:p>
            <a:pPr marL="0" indent="0">
              <a:buNone/>
            </a:pPr>
            <a:endParaRPr lang="en-US" sz="1200" dirty="0">
              <a:latin typeface="Century Schoolbook" panose="02040604050505020304" pitchFamily="18" charset="0"/>
            </a:endParaRPr>
          </a:p>
          <a:p>
            <a:pPr marL="0" indent="0">
              <a:buNone/>
            </a:pPr>
            <a:r>
              <a:rPr lang="en-US" sz="1200" dirty="0">
                <a:latin typeface="Century Schoolbook" panose="02040604050505020304" pitchFamily="18" charset="0"/>
              </a:rPr>
              <a:t>Twin Bridges Writing Salon, Cliff Jacobson, Jeffrey </a:t>
            </a:r>
            <a:r>
              <a:rPr lang="en-US" sz="1200" dirty="0" smtClean="0">
                <a:latin typeface="Century Schoolbook" panose="02040604050505020304" pitchFamily="18" charset="0"/>
              </a:rPr>
              <a:t>Fiterman, Marina </a:t>
            </a:r>
            <a:r>
              <a:rPr lang="en-US" sz="1200" dirty="0">
                <a:latin typeface="Century Schoolbook" panose="02040604050505020304" pitchFamily="18" charset="0"/>
              </a:rPr>
              <a:t>De La Rosa, Tracy Thomas &amp; Cobalt Blue Films, Beverly Nero, Beverly Roman, Peggy &amp; Kellan Farrell, Judy Farrell, Erez Peretz</a:t>
            </a:r>
            <a:r>
              <a:rPr lang="en-US" sz="1200" dirty="0" smtClean="0">
                <a:latin typeface="Century Schoolbook" panose="02040604050505020304" pitchFamily="18" charset="0"/>
              </a:rPr>
              <a:t>,, </a:t>
            </a:r>
            <a:r>
              <a:rPr lang="en-US" sz="1200" dirty="0">
                <a:latin typeface="Century Schoolbook" panose="02040604050505020304" pitchFamily="18" charset="0"/>
              </a:rPr>
              <a:t>Pete &amp; Annie Sokoloff, </a:t>
            </a:r>
            <a:r>
              <a:rPr lang="en-US" sz="1200" dirty="0" smtClean="0">
                <a:latin typeface="Century Schoolbook" panose="02040604050505020304" pitchFamily="18" charset="0"/>
              </a:rPr>
              <a:t>Thomas Peistrup, Bernie </a:t>
            </a:r>
            <a:r>
              <a:rPr lang="en-US" sz="1200" dirty="0">
                <a:latin typeface="Century Schoolbook" panose="02040604050505020304" pitchFamily="18" charset="0"/>
              </a:rPr>
              <a:t>&amp; Deb Walko, Joanie Midkiff, Stephanie Farrell-Lesh, Steve &amp; Alex Bannatyne, Whitney Kershaw, Narada Meyer, Kathleen Laccinole, George </a:t>
            </a:r>
            <a:r>
              <a:rPr lang="en-US" sz="1200" dirty="0" smtClean="0">
                <a:latin typeface="Century Schoolbook" panose="02040604050505020304" pitchFamily="18" charset="0"/>
              </a:rPr>
              <a:t>Kiefer </a:t>
            </a:r>
            <a:r>
              <a:rPr lang="en-US" sz="1200" dirty="0">
                <a:latin typeface="Century Schoolbook" panose="02040604050505020304" pitchFamily="18" charset="0"/>
              </a:rPr>
              <a:t>&amp; The LA Film School, Stacy Ekstein &amp; Market Street Productions, Cinema Makeup School, </a:t>
            </a:r>
            <a:r>
              <a:rPr lang="en-US" sz="1200" dirty="0" smtClean="0">
                <a:latin typeface="Century Schoolbook" panose="02040604050505020304" pitchFamily="18" charset="0"/>
              </a:rPr>
              <a:t>Chapman </a:t>
            </a:r>
            <a:r>
              <a:rPr lang="en-US" sz="1200" dirty="0">
                <a:latin typeface="Century Schoolbook" panose="02040604050505020304" pitchFamily="18" charset="0"/>
              </a:rPr>
              <a:t>Leonard</a:t>
            </a:r>
            <a:r>
              <a:rPr lang="en-US" sz="1200" dirty="0" smtClean="0">
                <a:latin typeface="Century Schoolbook" panose="02040604050505020304" pitchFamily="18" charset="0"/>
              </a:rPr>
              <a:t>, SAG/AFTRA, Metronome Studios.</a:t>
            </a:r>
          </a:p>
          <a:p>
            <a:pPr marL="0" indent="0">
              <a:buNone/>
            </a:pPr>
            <a:r>
              <a:rPr lang="en-US" sz="1200" dirty="0">
                <a:latin typeface="Century Schoolbook" panose="02040604050505020304" pitchFamily="18" charset="0"/>
              </a:rPr>
              <a:t>	</a:t>
            </a:r>
            <a:r>
              <a:rPr lang="en-US" sz="1200" dirty="0" smtClean="0">
                <a:latin typeface="Century Schoolbook" panose="02040604050505020304" pitchFamily="18" charset="0"/>
              </a:rPr>
              <a:t>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5600" y="582092"/>
            <a:ext cx="2133197" cy="2153353"/>
          </a:xfrm>
          <a:prstGeom prst="rect">
            <a:avLst/>
          </a:prstGeom>
        </p:spPr>
      </p:pic>
      <p:sp>
        <p:nvSpPr>
          <p:cNvPr id="4" name="Title 1"/>
          <p:cNvSpPr txBox="1">
            <a:spLocks/>
          </p:cNvSpPr>
          <p:nvPr/>
        </p:nvSpPr>
        <p:spPr>
          <a:xfrm>
            <a:off x="7965141" y="8965"/>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a:ext>
            </a:extLst>
          </a:blip>
          <a:srcRect/>
          <a:stretch/>
        </p:blipFill>
        <p:spPr>
          <a:xfrm>
            <a:off x="2819400" y="1524000"/>
            <a:ext cx="3505200" cy="2422890"/>
          </a:xfrm>
          <a:prstGeom prst="rect">
            <a:avLst/>
          </a:prstGeom>
        </p:spPr>
      </p:pic>
    </p:spTree>
    <p:extLst>
      <p:ext uri="{BB962C8B-B14F-4D97-AF65-F5344CB8AC3E}">
        <p14:creationId xmlns:p14="http://schemas.microsoft.com/office/powerpoint/2010/main" val="289893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912" y="2362200"/>
            <a:ext cx="7772400" cy="1384995"/>
          </a:xfrm>
          <a:prstGeom prst="rect">
            <a:avLst/>
          </a:prstGeom>
          <a:noFill/>
        </p:spPr>
        <p:txBody>
          <a:bodyPr wrap="square" rtlCol="0">
            <a:spAutoFit/>
          </a:bodyPr>
          <a:lstStyle/>
          <a:p>
            <a:pPr algn="ctr"/>
            <a:endParaRPr lang="en-US" sz="2800" b="1" dirty="0">
              <a:latin typeface="Century Schoolbook"/>
              <a:cs typeface="Century Schoolbook"/>
            </a:endParaRPr>
          </a:p>
          <a:p>
            <a:pPr algn="ctr"/>
            <a:r>
              <a:rPr lang="en-US" sz="2800" b="1" dirty="0" smtClean="0">
                <a:latin typeface="Century Schoolbook"/>
                <a:cs typeface="Century Schoolbook"/>
              </a:rPr>
              <a:t>a </a:t>
            </a:r>
          </a:p>
          <a:p>
            <a:pPr algn="ctr"/>
            <a:r>
              <a:rPr lang="en-US" sz="2800" b="1" dirty="0" smtClean="0">
                <a:latin typeface="Century Schoolbook"/>
                <a:cs typeface="Century Schoolbook"/>
              </a:rPr>
              <a:t>CLARISSA JACOBSON PRODUCTION</a:t>
            </a:r>
            <a:endParaRPr lang="en-US" sz="2800" b="1" dirty="0">
              <a:latin typeface="Century Schoolbook"/>
              <a:cs typeface="Century Schoolbook"/>
            </a:endParaRPr>
          </a:p>
        </p:txBody>
      </p:sp>
    </p:spTree>
    <p:extLst>
      <p:ext uri="{BB962C8B-B14F-4D97-AF65-F5344CB8AC3E}">
        <p14:creationId xmlns:p14="http://schemas.microsoft.com/office/powerpoint/2010/main" val="212397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828800"/>
            <a:ext cx="8229600" cy="4648200"/>
          </a:xfrm>
        </p:spPr>
        <p:txBody>
          <a:bodyPr>
            <a:normAutofit fontScale="62500" lnSpcReduction="20000"/>
          </a:bodyPr>
          <a:lstStyle/>
          <a:p>
            <a:pPr marL="0" indent="0">
              <a:buNone/>
            </a:pPr>
            <a:endParaRPr lang="en-US" sz="2900" dirty="0" smtClean="0">
              <a:latin typeface="Century Schoolbook" panose="02040604050505020304" pitchFamily="18" charset="0"/>
            </a:endParaRPr>
          </a:p>
          <a:p>
            <a:pPr marL="0" indent="0">
              <a:buNone/>
            </a:pPr>
            <a:r>
              <a:rPr lang="en-US" sz="2900" dirty="0" smtClean="0">
                <a:latin typeface="Century Schoolbook" panose="02040604050505020304" pitchFamily="18" charset="0"/>
              </a:rPr>
              <a:t>For the past twenty years, obsessed Johnny Depp fans and fraternal twin sisters, Seretta and LouAnne Burr, have shared a miserable existence as high school </a:t>
            </a:r>
            <a:r>
              <a:rPr lang="en-US" sz="2900" dirty="0">
                <a:latin typeface="Century Schoolbook" panose="02040604050505020304" pitchFamily="18" charset="0"/>
              </a:rPr>
              <a:t>L</a:t>
            </a:r>
            <a:r>
              <a:rPr lang="en-US" sz="2900" dirty="0" smtClean="0">
                <a:latin typeface="Century Schoolbook" panose="02040604050505020304" pitchFamily="18" charset="0"/>
              </a:rPr>
              <a:t>unch Ladies serving up rubbery chicken parts, ammonia-treated government meat and whatever else the cash-strapped national lunch program sends their way.</a:t>
            </a:r>
          </a:p>
          <a:p>
            <a:endParaRPr lang="en-US" sz="2900" dirty="0" smtClean="0">
              <a:latin typeface="Century Schoolbook" panose="02040604050505020304" pitchFamily="18" charset="0"/>
            </a:endParaRPr>
          </a:p>
          <a:p>
            <a:pPr marL="0" indent="0">
              <a:buNone/>
            </a:pPr>
            <a:r>
              <a:rPr lang="en-US" sz="2900" dirty="0" smtClean="0">
                <a:latin typeface="Century Schoolbook" panose="02040604050505020304" pitchFamily="18" charset="0"/>
              </a:rPr>
              <a:t>This year is going to be different:  The twin’s Cheesy </a:t>
            </a:r>
            <a:r>
              <a:rPr lang="en-US" sz="2900" dirty="0">
                <a:latin typeface="Century Schoolbook" panose="02040604050505020304" pitchFamily="18" charset="0"/>
              </a:rPr>
              <a:t>B</a:t>
            </a:r>
            <a:r>
              <a:rPr lang="en-US" sz="2900" dirty="0" smtClean="0">
                <a:latin typeface="Century Schoolbook" panose="02040604050505020304" pitchFamily="18" charset="0"/>
              </a:rPr>
              <a:t>urger </a:t>
            </a:r>
            <a:r>
              <a:rPr lang="en-US" sz="2900" dirty="0">
                <a:latin typeface="Century Schoolbook" panose="02040604050505020304" pitchFamily="18" charset="0"/>
              </a:rPr>
              <a:t>B</a:t>
            </a:r>
            <a:r>
              <a:rPr lang="en-US" sz="2900" dirty="0" smtClean="0">
                <a:latin typeface="Century Schoolbook" panose="02040604050505020304" pitchFamily="18" charset="0"/>
              </a:rPr>
              <a:t>ites recipe is the Grand </a:t>
            </a:r>
            <a:r>
              <a:rPr lang="en-US" sz="2900" dirty="0">
                <a:latin typeface="Century Schoolbook" panose="02040604050505020304" pitchFamily="18" charset="0"/>
              </a:rPr>
              <a:t>P</a:t>
            </a:r>
            <a:r>
              <a:rPr lang="en-US" sz="2900" dirty="0" smtClean="0">
                <a:latin typeface="Century Schoolbook" panose="02040604050505020304" pitchFamily="18" charset="0"/>
              </a:rPr>
              <a:t>rize </a:t>
            </a:r>
            <a:r>
              <a:rPr lang="en-US" sz="2900" dirty="0">
                <a:latin typeface="Century Schoolbook" panose="02040604050505020304" pitchFamily="18" charset="0"/>
              </a:rPr>
              <a:t>W</a:t>
            </a:r>
            <a:r>
              <a:rPr lang="en-US" sz="2900" dirty="0" smtClean="0">
                <a:latin typeface="Century Schoolbook" panose="02040604050505020304" pitchFamily="18" charset="0"/>
              </a:rPr>
              <a:t>inner of Johnny Depp's </a:t>
            </a:r>
            <a:r>
              <a:rPr lang="en-US" sz="2900" i="1" dirty="0" smtClean="0">
                <a:latin typeface="Century Schoolbook" panose="02040604050505020304" pitchFamily="18" charset="0"/>
              </a:rPr>
              <a:t>Cook for Kid's Charity Event!</a:t>
            </a:r>
          </a:p>
          <a:p>
            <a:endParaRPr lang="en-US" sz="2900" dirty="0" smtClean="0">
              <a:latin typeface="Century Schoolbook" panose="02040604050505020304" pitchFamily="18" charset="0"/>
            </a:endParaRPr>
          </a:p>
          <a:p>
            <a:pPr marL="0" indent="0">
              <a:buNone/>
            </a:pPr>
            <a:r>
              <a:rPr lang="en-US" sz="2900" dirty="0" smtClean="0">
                <a:latin typeface="Century Schoolbook" panose="02040604050505020304" pitchFamily="18" charset="0"/>
              </a:rPr>
              <a:t>Convinced this is their ticket out of high school hell town and that “The Depper” will hire them to be his very own Personal Chefs, their dreams are shattered after a snotty head cheerleader pushes them one step too far.</a:t>
            </a:r>
          </a:p>
          <a:p>
            <a:pPr marL="0" indent="0">
              <a:buNone/>
            </a:pPr>
            <a:endParaRPr lang="en-US" sz="2900" dirty="0" smtClean="0">
              <a:latin typeface="Century Schoolbook" panose="02040604050505020304" pitchFamily="18" charset="0"/>
            </a:endParaRPr>
          </a:p>
          <a:p>
            <a:pPr marL="0" indent="0">
              <a:buNone/>
            </a:pPr>
            <a:r>
              <a:rPr lang="en-US" sz="2900" dirty="0" smtClean="0">
                <a:latin typeface="Century Schoolbook" panose="02040604050505020304" pitchFamily="18" charset="0"/>
              </a:rPr>
              <a:t>This forces the Lunch Ladies to ask themselves</a:t>
            </a:r>
            <a:r>
              <a:rPr lang="mr-IN" sz="2900" dirty="0" smtClean="0">
                <a:latin typeface="Century Schoolbook" panose="02040604050505020304" pitchFamily="18" charset="0"/>
              </a:rPr>
              <a:t>…</a:t>
            </a:r>
            <a:endParaRPr lang="en-US" sz="2900" dirty="0" smtClean="0">
              <a:latin typeface="Century Schoolbook" panose="02040604050505020304" pitchFamily="18" charset="0"/>
            </a:endParaRPr>
          </a:p>
          <a:p>
            <a:pPr marL="0" indent="0">
              <a:buNone/>
            </a:pPr>
            <a:endParaRPr lang="en-US" sz="2900" dirty="0">
              <a:latin typeface="Century Schoolbook" panose="02040604050505020304" pitchFamily="18" charset="0"/>
            </a:endParaRPr>
          </a:p>
          <a:p>
            <a:pPr marL="0" indent="0">
              <a:buNone/>
            </a:pPr>
            <a:r>
              <a:rPr lang="en-US" sz="2900" dirty="0" smtClean="0">
                <a:latin typeface="Century Schoolbook" panose="02040604050505020304" pitchFamily="18" charset="0"/>
              </a:rPr>
              <a:t>WWJD?  What would Johnny do?</a:t>
            </a:r>
            <a:endParaRPr lang="en-US" sz="2900" dirty="0">
              <a:latin typeface="Century Schoolbook" panose="02040604050505020304" pitchFamily="18" charset="0"/>
            </a:endParaRPr>
          </a:p>
          <a:p>
            <a:pPr marL="0" indent="0">
              <a:buNone/>
            </a:pPr>
            <a:endParaRPr lang="en-US" sz="2900" dirty="0" smtClean="0">
              <a:latin typeface="Century Schoolbook" panose="02040604050505020304" pitchFamily="18"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1" y="228600"/>
            <a:ext cx="6680474" cy="1128564"/>
          </a:xfrm>
          <a:prstGeom prst="rect">
            <a:avLst/>
          </a:prstGeom>
        </p:spPr>
      </p:pic>
      <p:sp>
        <p:nvSpPr>
          <p:cNvPr id="2" name="TextBox 1"/>
          <p:cNvSpPr txBox="1"/>
          <p:nvPr/>
        </p:nvSpPr>
        <p:spPr>
          <a:xfrm>
            <a:off x="3276600" y="1295400"/>
            <a:ext cx="2514600" cy="584775"/>
          </a:xfrm>
          <a:prstGeom prst="rect">
            <a:avLst/>
          </a:prstGeom>
          <a:noFill/>
        </p:spPr>
        <p:txBody>
          <a:bodyPr wrap="square" rtlCol="0">
            <a:spAutoFit/>
          </a:bodyPr>
          <a:lstStyle/>
          <a:p>
            <a:pPr algn="ctr"/>
            <a:r>
              <a:rPr lang="en-US" sz="3200" dirty="0" smtClean="0">
                <a:latin typeface="Century Schoolbook" panose="02040604050505020304" pitchFamily="18" charset="0"/>
              </a:rPr>
              <a:t>Synopsis</a:t>
            </a:r>
            <a:endParaRPr lang="en-US" sz="3200" dirty="0">
              <a:latin typeface="Century Schoolbook" panose="02040604050505020304" pitchFamily="18" charset="0"/>
            </a:endParaRPr>
          </a:p>
        </p:txBody>
      </p:sp>
    </p:spTree>
    <p:extLst>
      <p:ext uri="{BB962C8B-B14F-4D97-AF65-F5344CB8AC3E}">
        <p14:creationId xmlns:p14="http://schemas.microsoft.com/office/powerpoint/2010/main" val="3380253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arissa\Dropbox\Scripts\LL Short\Production\Website\Pictures&amp;Videos\Extras\ExtrasInClassroom.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flipH="1" flipV="1">
            <a:off x="2952149" y="1674204"/>
            <a:ext cx="3559589" cy="28978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71601" y="152400"/>
            <a:ext cx="6680474" cy="100306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9850" y="1723549"/>
            <a:ext cx="1632225" cy="1224169"/>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t="-1" b="-1462"/>
          <a:stretch/>
        </p:blipFill>
        <p:spPr>
          <a:xfrm>
            <a:off x="6305488" y="1674205"/>
            <a:ext cx="2827081" cy="302119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89479" y="4584750"/>
            <a:ext cx="3067475" cy="2300606"/>
          </a:xfrm>
          <a:prstGeom prst="rect">
            <a:avLst/>
          </a:prstGeom>
        </p:spPr>
      </p:pic>
      <p:pic>
        <p:nvPicPr>
          <p:cNvPr id="9" name="Picture 8"/>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38000"/>
                    </a14:imgEffect>
                  </a14:imgLayer>
                </a14:imgProps>
              </a:ext>
              <a:ext uri="{28A0092B-C50C-407E-A947-70E740481C1C}">
                <a14:useLocalDpi xmlns:a14="http://schemas.microsoft.com/office/drawing/2010/main"/>
              </a:ext>
            </a:extLst>
          </a:blip>
          <a:srcRect/>
          <a:stretch/>
        </p:blipFill>
        <p:spPr>
          <a:xfrm>
            <a:off x="3048" y="1662244"/>
            <a:ext cx="3040529" cy="2417462"/>
          </a:xfrm>
          <a:prstGeom prst="rect">
            <a:avLst/>
          </a:prstGeom>
        </p:spPr>
      </p:pic>
      <p:pic>
        <p:nvPicPr>
          <p:cNvPr id="13" name="Picture 12"/>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a:ext>
            </a:extLst>
          </a:blip>
          <a:srcRect/>
          <a:stretch/>
        </p:blipFill>
        <p:spPr>
          <a:xfrm>
            <a:off x="3048" y="4075990"/>
            <a:ext cx="1618066" cy="2809366"/>
          </a:xfrm>
          <a:prstGeom prst="rect">
            <a:avLst/>
          </a:prstGeom>
        </p:spPr>
      </p:pic>
      <p:pic>
        <p:nvPicPr>
          <p:cNvPr id="16" name="Picture 15"/>
          <p:cNvPicPr>
            <a:picLocks noChangeAspect="1"/>
          </p:cNvPicPr>
          <p:nvPr/>
        </p:nvPicPr>
        <p:blipFill rotWithShape="1">
          <a:blip r:embed="rId12"/>
          <a:srcRect/>
          <a:stretch/>
        </p:blipFill>
        <p:spPr>
          <a:xfrm>
            <a:off x="4846320" y="4529351"/>
            <a:ext cx="2029968" cy="2100407"/>
          </a:xfrm>
          <a:prstGeom prst="rect">
            <a:avLst/>
          </a:prstGeom>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a:ext>
            </a:extLst>
          </a:blip>
          <a:srcRect t="-56" b="-1653"/>
          <a:stretch/>
        </p:blipFill>
        <p:spPr>
          <a:xfrm>
            <a:off x="3551718" y="4572100"/>
            <a:ext cx="3079115" cy="2348811"/>
          </a:xfrm>
          <a:prstGeom prst="rect">
            <a:avLst/>
          </a:prstGeom>
        </p:spPr>
      </p:pic>
      <p:pic>
        <p:nvPicPr>
          <p:cNvPr id="3" name="Picture 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1621114" y="4079706"/>
            <a:ext cx="2107025" cy="2809366"/>
          </a:xfrm>
          <a:prstGeom prst="rect">
            <a:avLst/>
          </a:prstGeom>
        </p:spPr>
      </p:pic>
      <p:pic>
        <p:nvPicPr>
          <p:cNvPr id="17" name="Picture 1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371601" y="89648"/>
            <a:ext cx="6680474" cy="1128564"/>
          </a:xfrm>
          <a:prstGeom prst="rect">
            <a:avLst/>
          </a:prstGeom>
        </p:spPr>
      </p:pic>
      <p:sp>
        <p:nvSpPr>
          <p:cNvPr id="5" name="TextBox 4"/>
          <p:cNvSpPr txBox="1"/>
          <p:nvPr/>
        </p:nvSpPr>
        <p:spPr>
          <a:xfrm>
            <a:off x="1865368" y="897744"/>
            <a:ext cx="5486400"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Century Schoolbook" panose="02040604050505020304" pitchFamily="18" charset="0"/>
              </a:rPr>
              <a:t>Cast &amp; Crew Bios</a:t>
            </a:r>
            <a:endParaRPr lang="en-US" sz="3200" dirty="0">
              <a:solidFill>
                <a:schemeClr val="tx1">
                  <a:lumMod val="65000"/>
                  <a:lumOff val="35000"/>
                </a:schemeClr>
              </a:solidFill>
              <a:latin typeface="Century Schoolbook" panose="02040604050505020304" pitchFamily="18" charset="0"/>
            </a:endParaRPr>
          </a:p>
        </p:txBody>
      </p:sp>
    </p:spTree>
    <p:extLst>
      <p:ext uri="{BB962C8B-B14F-4D97-AF65-F5344CB8AC3E}">
        <p14:creationId xmlns:p14="http://schemas.microsoft.com/office/powerpoint/2010/main" val="16078487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792162"/>
          </a:xfrm>
        </p:spPr>
        <p:txBody>
          <a:bodyPr>
            <a:normAutofit fontScale="90000"/>
          </a:bodyPr>
          <a:lstStyle/>
          <a:p>
            <a:r>
              <a:rPr lang="en-US" sz="5300" dirty="0" smtClean="0">
                <a:solidFill>
                  <a:srgbClr val="FF0000"/>
                </a:solidFill>
                <a:latin typeface="Century Schoolbook" panose="02040604050505020304" pitchFamily="18" charset="0"/>
              </a:rPr>
              <a:t/>
            </a:r>
            <a:br>
              <a:rPr lang="en-US" sz="5300" dirty="0" smtClean="0">
                <a:solidFill>
                  <a:srgbClr val="FF0000"/>
                </a:solidFill>
                <a:latin typeface="Century Schoolbook" panose="02040604050505020304" pitchFamily="18" charset="0"/>
              </a:rPr>
            </a:br>
            <a:r>
              <a:rPr lang="en-US" sz="5300" dirty="0" smtClean="0">
                <a:solidFill>
                  <a:srgbClr val="FF0000"/>
                </a:solidFill>
                <a:latin typeface="Century Schoolbook" panose="02040604050505020304" pitchFamily="18" charset="0"/>
              </a:rPr>
              <a:t/>
            </a:r>
            <a:br>
              <a:rPr lang="en-US" sz="5300" dirty="0" smtClean="0">
                <a:solidFill>
                  <a:srgbClr val="FF0000"/>
                </a:solidFill>
                <a:latin typeface="Century Schoolbook" panose="02040604050505020304" pitchFamily="18" charset="0"/>
              </a:rPr>
            </a:br>
            <a:r>
              <a:rPr lang="en-US" dirty="0" smtClean="0">
                <a:solidFill>
                  <a:srgbClr val="FF0000"/>
                </a:solidFill>
                <a:latin typeface="Century Schoolbook" panose="02040604050505020304" pitchFamily="18" charset="0"/>
              </a:rPr>
              <a:t>Cast</a:t>
            </a:r>
            <a:r>
              <a:rPr lang="en-US" sz="5300" dirty="0" smtClean="0">
                <a:solidFill>
                  <a:srgbClr val="FF0000"/>
                </a:solidFill>
                <a:latin typeface="Century Schoolbook" panose="02040604050505020304" pitchFamily="18" charset="0"/>
              </a:rPr>
              <a:t/>
            </a:r>
            <a:br>
              <a:rPr lang="en-US" sz="5300" dirty="0" smtClean="0">
                <a:solidFill>
                  <a:srgbClr val="FF0000"/>
                </a:solidFill>
                <a:latin typeface="Century Schoolbook" panose="02040604050505020304" pitchFamily="18" charset="0"/>
              </a:rPr>
            </a:br>
            <a:r>
              <a:rPr lang="en-US" dirty="0" smtClean="0">
                <a:latin typeface="Century Schoolbook" panose="02040604050505020304" pitchFamily="18" charset="0"/>
              </a:rPr>
              <a:t/>
            </a:r>
            <a:br>
              <a:rPr lang="en-US" dirty="0" smtClean="0">
                <a:latin typeface="Century Schoolbook" panose="02040604050505020304" pitchFamily="18" charset="0"/>
              </a:rPr>
            </a:br>
            <a:endParaRPr lang="en-US" dirty="0">
              <a:latin typeface="Century Schoolbook" panose="02040604050505020304" pitchFamily="18" charset="0"/>
            </a:endParaRPr>
          </a:p>
        </p:txBody>
      </p:sp>
      <p:pic>
        <p:nvPicPr>
          <p:cNvPr id="4" name="Content Placeholder 3" descr="C:\Users\Clarissa\Dropbox\Scripts\LL Short\EPK\EPK Bio Photos\DonnaMonkey.jpe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371600"/>
            <a:ext cx="1524000" cy="1981200"/>
          </a:xfrm>
          <a:prstGeom prst="rect">
            <a:avLst/>
          </a:prstGeom>
          <a:noFill/>
          <a:ln>
            <a:noFill/>
          </a:ln>
        </p:spPr>
      </p:pic>
      <p:sp>
        <p:nvSpPr>
          <p:cNvPr id="6" name="TextBox 5"/>
          <p:cNvSpPr txBox="1"/>
          <p:nvPr/>
        </p:nvSpPr>
        <p:spPr>
          <a:xfrm>
            <a:off x="2093259" y="1371600"/>
            <a:ext cx="5791200" cy="2123658"/>
          </a:xfrm>
          <a:prstGeom prst="rect">
            <a:avLst/>
          </a:prstGeom>
          <a:noFill/>
        </p:spPr>
        <p:txBody>
          <a:bodyPr wrap="square" rtlCol="0">
            <a:spAutoFit/>
          </a:bodyPr>
          <a:lstStyle/>
          <a:p>
            <a:r>
              <a:rPr lang="en-US" sz="1200" b="1" dirty="0" smtClean="0">
                <a:latin typeface="Century Schoolbook" panose="02040604050505020304" pitchFamily="18" charset="0"/>
              </a:rPr>
              <a:t>DONNA PIERONI – Seretta Burr</a:t>
            </a:r>
          </a:p>
          <a:p>
            <a:endParaRPr lang="en-US" sz="1200" dirty="0">
              <a:latin typeface="Century Schoolbook" panose="02040604050505020304" pitchFamily="18" charset="0"/>
            </a:endParaRPr>
          </a:p>
          <a:p>
            <a:r>
              <a:rPr lang="en-US" sz="1200" dirty="0" smtClean="0">
                <a:latin typeface="Century Schoolbook" panose="02040604050505020304" pitchFamily="18" charset="0"/>
              </a:rPr>
              <a:t>Donna </a:t>
            </a:r>
            <a:r>
              <a:rPr lang="en-US" sz="1200" dirty="0">
                <a:latin typeface="Century Schoolbook" panose="02040604050505020304" pitchFamily="18" charset="0"/>
              </a:rPr>
              <a:t>Pieroni has busted her ass for the last </a:t>
            </a:r>
            <a:r>
              <a:rPr lang="en-US" sz="1200" dirty="0" smtClean="0">
                <a:latin typeface="Century Schoolbook" panose="02040604050505020304" pitchFamily="18" charset="0"/>
              </a:rPr>
              <a:t>twenty-five </a:t>
            </a:r>
            <a:r>
              <a:rPr lang="en-US" sz="1200" dirty="0">
                <a:latin typeface="Century Schoolbook" panose="02040604050505020304" pitchFamily="18" charset="0"/>
              </a:rPr>
              <a:t>years and her career is finally starting to take off!   She has over one hundred credits on IMDb and has worked with the likes of Jessica Lange, Ben Affleck and Viola </a:t>
            </a:r>
            <a:r>
              <a:rPr lang="en-US" sz="1200" dirty="0" smtClean="0">
                <a:latin typeface="Century Schoolbook" panose="02040604050505020304" pitchFamily="18" charset="0"/>
              </a:rPr>
              <a:t>Davis, </a:t>
            </a:r>
            <a:r>
              <a:rPr lang="en-US" sz="1200" dirty="0">
                <a:latin typeface="Century Schoolbook" panose="02040604050505020304" pitchFamily="18" charset="0"/>
              </a:rPr>
              <a:t>to name a few.  Donna studied at Second City and Columbia College of Chicago, as well as Illinois State University.  After graduating Illinois, she booked a contract with Disney MGM Studios in Florida where she was discovered by an agent.  She ended up being cast in </a:t>
            </a:r>
            <a:r>
              <a:rPr lang="en-US" sz="1200" i="1" dirty="0">
                <a:latin typeface="Century Schoolbook" panose="02040604050505020304" pitchFamily="18" charset="0"/>
              </a:rPr>
              <a:t>Edward Scissorhands </a:t>
            </a:r>
            <a:r>
              <a:rPr lang="en-US" sz="1200" dirty="0">
                <a:latin typeface="Century Schoolbook" panose="02040604050505020304" pitchFamily="18" charset="0"/>
              </a:rPr>
              <a:t>(with a very young Johnny Depp) which got her </a:t>
            </a:r>
            <a:r>
              <a:rPr lang="en-US" sz="1200" dirty="0" smtClean="0">
                <a:latin typeface="Century Schoolbook" panose="02040604050505020304" pitchFamily="18" charset="0"/>
              </a:rPr>
              <a:t>a SAG card </a:t>
            </a:r>
            <a:r>
              <a:rPr lang="en-US" sz="1200" dirty="0">
                <a:latin typeface="Century Schoolbook" panose="02040604050505020304" pitchFamily="18" charset="0"/>
              </a:rPr>
              <a:t>and off she was to </a:t>
            </a:r>
            <a:r>
              <a:rPr lang="en-US" sz="1200" dirty="0" smtClean="0">
                <a:latin typeface="Century Schoolbook" panose="02040604050505020304" pitchFamily="18" charset="0"/>
              </a:rPr>
              <a:t>Los Angeles.  Her </a:t>
            </a:r>
            <a:r>
              <a:rPr lang="en-US" sz="1200" dirty="0">
                <a:latin typeface="Century Schoolbook" panose="02040604050505020304" pitchFamily="18" charset="0"/>
              </a:rPr>
              <a:t>career more or less began </a:t>
            </a:r>
            <a:r>
              <a:rPr lang="en-US" sz="1200" dirty="0" smtClean="0">
                <a:latin typeface="Century Schoolbook" panose="02040604050505020304" pitchFamily="18" charset="0"/>
              </a:rPr>
              <a:t>with Johnny </a:t>
            </a:r>
            <a:r>
              <a:rPr lang="en-US" sz="1200" dirty="0">
                <a:latin typeface="Century Schoolbook" panose="02040604050505020304" pitchFamily="18" charset="0"/>
              </a:rPr>
              <a:t>Depp so this film is quite dear to her!</a:t>
            </a:r>
          </a:p>
        </p:txBody>
      </p:sp>
      <p:sp>
        <p:nvSpPr>
          <p:cNvPr id="10" name="TextBox 9"/>
          <p:cNvSpPr txBox="1"/>
          <p:nvPr/>
        </p:nvSpPr>
        <p:spPr>
          <a:xfrm>
            <a:off x="2079812" y="3886200"/>
            <a:ext cx="5791200" cy="1938992"/>
          </a:xfrm>
          <a:prstGeom prst="rect">
            <a:avLst/>
          </a:prstGeom>
          <a:noFill/>
        </p:spPr>
        <p:txBody>
          <a:bodyPr wrap="square" rtlCol="0">
            <a:spAutoFit/>
          </a:bodyPr>
          <a:lstStyle/>
          <a:p>
            <a:r>
              <a:rPr lang="en-US" sz="1200" b="1" dirty="0" smtClean="0">
                <a:latin typeface="Century Schoolbook" panose="02040604050505020304" pitchFamily="18" charset="0"/>
              </a:rPr>
              <a:t>MARY MANOFSKY – LouAnne Burr</a:t>
            </a:r>
          </a:p>
          <a:p>
            <a:endParaRPr lang="en-US" sz="1200" b="1" dirty="0" smtClean="0">
              <a:latin typeface="Century Schoolbook" panose="02040604050505020304" pitchFamily="18" charset="0"/>
            </a:endParaRPr>
          </a:p>
          <a:p>
            <a:r>
              <a:rPr lang="en-US" sz="1200" dirty="0">
                <a:latin typeface="Century Schoolbook" panose="02040604050505020304" pitchFamily="18" charset="0"/>
              </a:rPr>
              <a:t>Mary Manofsky was a Sunday Company member of Los Angeles’ renowned improv comedy troupe, The Groundlings, where she got her start working alongside </a:t>
            </a:r>
            <a:r>
              <a:rPr lang="en-US" sz="1200" dirty="0" smtClean="0">
                <a:latin typeface="Century Schoolbook" panose="02040604050505020304" pitchFamily="18" charset="0"/>
              </a:rPr>
              <a:t>Will </a:t>
            </a:r>
            <a:r>
              <a:rPr lang="en-US" sz="1200" dirty="0">
                <a:latin typeface="Century Schoolbook" panose="02040604050505020304" pitchFamily="18" charset="0"/>
              </a:rPr>
              <a:t>Forte, Chris Parnell, and Cheryl Hines.  </a:t>
            </a:r>
            <a:r>
              <a:rPr lang="en-US" sz="1200" dirty="0" smtClean="0">
                <a:latin typeface="Century Schoolbook" panose="02040604050505020304" pitchFamily="18" charset="0"/>
              </a:rPr>
              <a:t>She </a:t>
            </a:r>
            <a:r>
              <a:rPr lang="en-US" sz="1200" dirty="0">
                <a:latin typeface="Century Schoolbook" panose="02040604050505020304" pitchFamily="18" charset="0"/>
              </a:rPr>
              <a:t>recently appeared </a:t>
            </a:r>
            <a:r>
              <a:rPr lang="en-US" sz="1200" dirty="0" smtClean="0">
                <a:latin typeface="Century Schoolbook" panose="02040604050505020304" pitchFamily="18" charset="0"/>
              </a:rPr>
              <a:t>on </a:t>
            </a:r>
            <a:r>
              <a:rPr lang="en-US" sz="1200" i="1" dirty="0" smtClean="0">
                <a:latin typeface="Century Schoolbook" panose="02040604050505020304" pitchFamily="18" charset="0"/>
              </a:rPr>
              <a:t>Criminal Minds </a:t>
            </a:r>
            <a:r>
              <a:rPr lang="en-US" sz="1200" dirty="0">
                <a:latin typeface="Century Schoolbook" panose="02040604050505020304" pitchFamily="18" charset="0"/>
              </a:rPr>
              <a:t>and </a:t>
            </a:r>
            <a:r>
              <a:rPr lang="en-US" sz="1200" dirty="0" smtClean="0">
                <a:latin typeface="Century Schoolbook" panose="02040604050505020304" pitchFamily="18" charset="0"/>
              </a:rPr>
              <a:t>the HULU </a:t>
            </a:r>
            <a:r>
              <a:rPr lang="en-US" sz="1200" dirty="0">
                <a:latin typeface="Century Schoolbook" panose="02040604050505020304" pitchFamily="18" charset="0"/>
              </a:rPr>
              <a:t>original </a:t>
            </a:r>
            <a:r>
              <a:rPr lang="en-US" sz="1200" dirty="0" smtClean="0">
                <a:latin typeface="Century Schoolbook" panose="02040604050505020304" pitchFamily="18" charset="0"/>
              </a:rPr>
              <a:t>series </a:t>
            </a:r>
            <a:r>
              <a:rPr lang="en-US" sz="1200" i="1" dirty="0" smtClean="0">
                <a:latin typeface="Century Schoolbook" panose="02040604050505020304" pitchFamily="18" charset="0"/>
              </a:rPr>
              <a:t>Future </a:t>
            </a:r>
            <a:r>
              <a:rPr lang="en-US" sz="1200" i="1" dirty="0">
                <a:latin typeface="Century Schoolbook" panose="02040604050505020304" pitchFamily="18" charset="0"/>
              </a:rPr>
              <a:t>Man</a:t>
            </a:r>
            <a:r>
              <a:rPr lang="en-US" sz="1200" i="1" dirty="0" smtClean="0">
                <a:latin typeface="Century Schoolbook" panose="02040604050505020304" pitchFamily="18" charset="0"/>
              </a:rPr>
              <a:t>.  </a:t>
            </a:r>
            <a:r>
              <a:rPr lang="en-US" sz="1200" dirty="0" smtClean="0">
                <a:latin typeface="Century Schoolbook" panose="02040604050505020304" pitchFamily="18" charset="0"/>
              </a:rPr>
              <a:t>Mary </a:t>
            </a:r>
            <a:r>
              <a:rPr lang="en-US" sz="1200" dirty="0">
                <a:latin typeface="Century Schoolbook" panose="02040604050505020304" pitchFamily="18" charset="0"/>
              </a:rPr>
              <a:t>can also be seen in the films </a:t>
            </a:r>
            <a:r>
              <a:rPr lang="en-US" sz="1200" i="1" dirty="0" smtClean="0">
                <a:latin typeface="Century Schoolbook" panose="02040604050505020304" pitchFamily="18" charset="0"/>
              </a:rPr>
              <a:t>The </a:t>
            </a:r>
            <a:r>
              <a:rPr lang="en-US" sz="1200" i="1" dirty="0">
                <a:latin typeface="Century Schoolbook" panose="02040604050505020304" pitchFamily="18" charset="0"/>
              </a:rPr>
              <a:t>Garage </a:t>
            </a:r>
            <a:r>
              <a:rPr lang="en-US" sz="1200" i="1" dirty="0" smtClean="0">
                <a:latin typeface="Century Schoolbook" panose="02040604050505020304" pitchFamily="18" charset="0"/>
              </a:rPr>
              <a:t>Sale,</a:t>
            </a:r>
            <a:r>
              <a:rPr lang="en-US" sz="1200" dirty="0" smtClean="0">
                <a:latin typeface="Century Schoolbook" panose="02040604050505020304" pitchFamily="18" charset="0"/>
              </a:rPr>
              <a:t> </a:t>
            </a:r>
            <a:r>
              <a:rPr lang="en-US" sz="1200" dirty="0">
                <a:latin typeface="Century Schoolbook" panose="02040604050505020304" pitchFamily="18" charset="0"/>
              </a:rPr>
              <a:t>directed by </a:t>
            </a:r>
            <a:r>
              <a:rPr lang="en-US" sz="1200" dirty="0" smtClean="0">
                <a:latin typeface="Century Schoolbook" panose="02040604050505020304" pitchFamily="18" charset="0"/>
              </a:rPr>
              <a:t>J.M. Logan, </a:t>
            </a:r>
            <a:r>
              <a:rPr lang="en-US" sz="1200" dirty="0">
                <a:latin typeface="Century Schoolbook" panose="02040604050505020304" pitchFamily="18" charset="0"/>
              </a:rPr>
              <a:t>and </a:t>
            </a:r>
            <a:r>
              <a:rPr lang="en-US" sz="1200" i="1" dirty="0" smtClean="0">
                <a:latin typeface="Century Schoolbook" panose="02040604050505020304" pitchFamily="18" charset="0"/>
              </a:rPr>
              <a:t>Rumor </a:t>
            </a:r>
            <a:r>
              <a:rPr lang="en-US" sz="1200" i="1" dirty="0">
                <a:latin typeface="Century Schoolbook" panose="02040604050505020304" pitchFamily="18" charset="0"/>
              </a:rPr>
              <a:t>From Ground Control</a:t>
            </a:r>
            <a:r>
              <a:rPr lang="en-US" sz="1200" i="1" dirty="0" smtClean="0">
                <a:latin typeface="Century Schoolbook" panose="02040604050505020304" pitchFamily="18" charset="0"/>
              </a:rPr>
              <a:t>.</a:t>
            </a:r>
            <a:r>
              <a:rPr lang="en-US" sz="1200" dirty="0" smtClean="0">
                <a:latin typeface="Century Schoolbook" panose="02040604050505020304" pitchFamily="18" charset="0"/>
              </a:rPr>
              <a:t>  Originally </a:t>
            </a:r>
            <a:r>
              <a:rPr lang="en-US" sz="1200" dirty="0">
                <a:latin typeface="Century Schoolbook" panose="02040604050505020304" pitchFamily="18" charset="0"/>
              </a:rPr>
              <a:t>from Ohio, she graduated from Ohio State and currently lives in </a:t>
            </a:r>
            <a:r>
              <a:rPr lang="en-US" sz="1200" dirty="0" smtClean="0">
                <a:latin typeface="Century Schoolbook" panose="02040604050505020304" pitchFamily="18" charset="0"/>
              </a:rPr>
              <a:t>Osaka, Japan with </a:t>
            </a:r>
            <a:r>
              <a:rPr lang="en-US" sz="1200" dirty="0">
                <a:latin typeface="Century Schoolbook" panose="02040604050505020304" pitchFamily="18" charset="0"/>
              </a:rPr>
              <a:t>her husband, two children and dog, Lucy.</a:t>
            </a:r>
          </a:p>
          <a:p>
            <a:endParaRPr lang="en-US" sz="1200" dirty="0">
              <a:latin typeface="Century Schoolbook" panose="02040604050505020304" pitchFamily="18" charset="0"/>
            </a:endParaRPr>
          </a:p>
        </p:txBody>
      </p:sp>
      <p:pic>
        <p:nvPicPr>
          <p:cNvPr id="12" name="Picture 11" descr="C:\Users\Clarissa\Dropbox\Scripts\LL Short\EPK\EPK Bio Photos\LouAnneGettingReadyforConcert.jpg"/>
          <p:cNvPicPr/>
          <p:nvPr/>
        </p:nvPicPr>
        <p:blipFill rotWithShape="1">
          <a:blip r:embed="rId3" cstate="email">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a:ext>
            </a:extLst>
          </a:blip>
          <a:srcRect/>
          <a:stretch/>
        </p:blipFill>
        <p:spPr bwMode="auto">
          <a:xfrm>
            <a:off x="304800" y="3886200"/>
            <a:ext cx="1506070" cy="1981200"/>
          </a:xfrm>
          <a:prstGeom prst="rect">
            <a:avLst/>
          </a:prstGeom>
          <a:noFill/>
          <a:ln>
            <a:noFill/>
          </a:ln>
        </p:spPr>
      </p:pic>
      <p:sp>
        <p:nvSpPr>
          <p:cNvPr id="9" name="Title 1"/>
          <p:cNvSpPr txBox="1">
            <a:spLocks/>
          </p:cNvSpPr>
          <p:nvPr/>
        </p:nvSpPr>
        <p:spPr>
          <a:xfrm>
            <a:off x="7772400" y="108184"/>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Tree>
    <p:extLst>
      <p:ext uri="{BB962C8B-B14F-4D97-AF65-F5344CB8AC3E}">
        <p14:creationId xmlns:p14="http://schemas.microsoft.com/office/powerpoint/2010/main" val="3943725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43800" y="3048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5" name="TextBox 4"/>
          <p:cNvSpPr txBox="1"/>
          <p:nvPr/>
        </p:nvSpPr>
        <p:spPr>
          <a:xfrm>
            <a:off x="2362200" y="1226126"/>
            <a:ext cx="5791200" cy="1384995"/>
          </a:xfrm>
          <a:prstGeom prst="rect">
            <a:avLst/>
          </a:prstGeom>
          <a:noFill/>
        </p:spPr>
        <p:txBody>
          <a:bodyPr wrap="square" rtlCol="0">
            <a:spAutoFit/>
          </a:bodyPr>
          <a:lstStyle/>
          <a:p>
            <a:r>
              <a:rPr lang="en-US" sz="1200" b="1" dirty="0" smtClean="0">
                <a:latin typeface="Century Schoolbook" panose="02040604050505020304" pitchFamily="18" charset="0"/>
              </a:rPr>
              <a:t>DAISY KERSHAW – Alexis</a:t>
            </a:r>
          </a:p>
          <a:p>
            <a:endParaRPr lang="en-US" sz="1200" b="1" i="1" dirty="0" smtClean="0">
              <a:latin typeface="Century Schoolbook" panose="02040604050505020304" pitchFamily="18" charset="0"/>
            </a:endParaRPr>
          </a:p>
          <a:p>
            <a:r>
              <a:rPr lang="en-US" sz="1200" dirty="0" smtClean="0">
                <a:latin typeface="Century Schoolbook" panose="02040604050505020304" pitchFamily="18" charset="0"/>
              </a:rPr>
              <a:t>Newbie </a:t>
            </a:r>
            <a:r>
              <a:rPr lang="en-US" sz="1200" dirty="0">
                <a:latin typeface="Century Schoolbook" panose="02040604050505020304" pitchFamily="18" charset="0"/>
              </a:rPr>
              <a:t>actress, Daisy Kershaw is a Level Five Cheerleader, an avid rapper and prolific writer who makes her own movies.   At the ripe </a:t>
            </a:r>
            <a:r>
              <a:rPr lang="en-US" sz="1200" dirty="0" smtClean="0">
                <a:latin typeface="Century Schoolbook" panose="02040604050505020304" pitchFamily="18" charset="0"/>
              </a:rPr>
              <a:t>old age </a:t>
            </a:r>
            <a:r>
              <a:rPr lang="en-US" sz="1200" dirty="0">
                <a:latin typeface="Century Schoolbook" panose="02040604050505020304" pitchFamily="18" charset="0"/>
              </a:rPr>
              <a:t>of sixteen, </a:t>
            </a:r>
            <a:r>
              <a:rPr lang="en-US" sz="1200" i="1" dirty="0" smtClean="0">
                <a:latin typeface="Century Schoolbook" panose="02040604050505020304" pitchFamily="18" charset="0"/>
              </a:rPr>
              <a:t>Lunch Ladies</a:t>
            </a:r>
            <a:r>
              <a:rPr lang="en-US" sz="1200" dirty="0" smtClean="0">
                <a:latin typeface="Century Schoolbook" panose="02040604050505020304" pitchFamily="18" charset="0"/>
              </a:rPr>
              <a:t> </a:t>
            </a:r>
            <a:r>
              <a:rPr lang="en-US" sz="1200" dirty="0">
                <a:latin typeface="Century Schoolbook" panose="02040604050505020304" pitchFamily="18" charset="0"/>
              </a:rPr>
              <a:t>became her first supporting role.  Daisy currently attends Santa Barbara College proving she not only has talent and </a:t>
            </a:r>
            <a:r>
              <a:rPr lang="en-US" sz="1200" dirty="0" smtClean="0">
                <a:latin typeface="Century Schoolbook" panose="02040604050505020304" pitchFamily="18" charset="0"/>
              </a:rPr>
              <a:t>beauty, </a:t>
            </a:r>
            <a:r>
              <a:rPr lang="en-US" sz="1200" dirty="0">
                <a:latin typeface="Century Schoolbook" panose="02040604050505020304" pitchFamily="18" charset="0"/>
              </a:rPr>
              <a:t>but brains too.</a:t>
            </a:r>
          </a:p>
          <a:p>
            <a:endParaRPr lang="en-US" sz="1200" dirty="0">
              <a:latin typeface="Century Schoolbook" panose="02040604050505020304" pitchFamily="18" charset="0"/>
            </a:endParaRPr>
          </a:p>
        </p:txBody>
      </p:sp>
      <p:sp>
        <p:nvSpPr>
          <p:cNvPr id="6" name="TextBox 5"/>
          <p:cNvSpPr txBox="1"/>
          <p:nvPr/>
        </p:nvSpPr>
        <p:spPr>
          <a:xfrm>
            <a:off x="2479963" y="3584281"/>
            <a:ext cx="5791200" cy="1754326"/>
          </a:xfrm>
          <a:prstGeom prst="rect">
            <a:avLst/>
          </a:prstGeom>
          <a:noFill/>
        </p:spPr>
        <p:txBody>
          <a:bodyPr wrap="square" rtlCol="0">
            <a:spAutoFit/>
          </a:bodyPr>
          <a:lstStyle/>
          <a:p>
            <a:r>
              <a:rPr lang="en-US" sz="1200" b="1" dirty="0" smtClean="0">
                <a:latin typeface="Century Schoolbook" panose="02040604050505020304" pitchFamily="18" charset="0"/>
              </a:rPr>
              <a:t>CHRIS FICKLEY – Principal Grossfetig</a:t>
            </a:r>
          </a:p>
          <a:p>
            <a:endParaRPr lang="en-US" sz="1200" b="1" i="1" dirty="0" smtClean="0">
              <a:latin typeface="Century Schoolbook" panose="02040604050505020304" pitchFamily="18" charset="0"/>
            </a:endParaRPr>
          </a:p>
          <a:p>
            <a:r>
              <a:rPr lang="en-US" sz="1200" dirty="0" smtClean="0">
                <a:latin typeface="Century Schoolbook" panose="02040604050505020304" pitchFamily="18" charset="0"/>
              </a:rPr>
              <a:t>Chris Fickley, our faceless Principal, is a small town boy, taking the midnight train going anywhere</a:t>
            </a:r>
            <a:r>
              <a:rPr lang="en-US" sz="1200" dirty="0">
                <a:latin typeface="Century Schoolbook" panose="02040604050505020304" pitchFamily="18" charset="0"/>
              </a:rPr>
              <a:t>. He has spent years writing, producing, </a:t>
            </a:r>
            <a:r>
              <a:rPr lang="en-US" sz="1200" dirty="0" smtClean="0">
                <a:latin typeface="Century Schoolbook" panose="02040604050505020304" pitchFamily="18" charset="0"/>
              </a:rPr>
              <a:t>directing,  </a:t>
            </a:r>
            <a:r>
              <a:rPr lang="en-US" sz="1200" dirty="0">
                <a:latin typeface="Century Schoolbook" panose="02040604050505020304" pitchFamily="18" charset="0"/>
              </a:rPr>
              <a:t>teaching, </a:t>
            </a:r>
            <a:r>
              <a:rPr lang="en-US" sz="1200" dirty="0" smtClean="0">
                <a:latin typeface="Century Schoolbook" panose="02040604050505020304" pitchFamily="18" charset="0"/>
              </a:rPr>
              <a:t>and acting </a:t>
            </a:r>
            <a:r>
              <a:rPr lang="en-US" sz="1200" dirty="0">
                <a:latin typeface="Century Schoolbook" panose="02040604050505020304" pitchFamily="18" charset="0"/>
              </a:rPr>
              <a:t>in the occasional role when his life is </a:t>
            </a:r>
            <a:r>
              <a:rPr lang="en-US" sz="1200" dirty="0" smtClean="0">
                <a:latin typeface="Century Schoolbook" panose="02040604050505020304" pitchFamily="18" charset="0"/>
              </a:rPr>
              <a:t>threatened.  </a:t>
            </a:r>
            <a:r>
              <a:rPr lang="en-US" sz="1200" dirty="0">
                <a:latin typeface="Century Schoolbook" panose="02040604050505020304" pitchFamily="18" charset="0"/>
              </a:rPr>
              <a:t>H</a:t>
            </a:r>
            <a:r>
              <a:rPr lang="en-US" sz="1200" dirty="0" smtClean="0">
                <a:latin typeface="Century Schoolbook" panose="02040604050505020304" pitchFamily="18" charset="0"/>
              </a:rPr>
              <a:t>e </a:t>
            </a:r>
            <a:r>
              <a:rPr lang="en-US" sz="1200" dirty="0">
                <a:latin typeface="Century Schoolbook" panose="02040604050505020304" pitchFamily="18" charset="0"/>
              </a:rPr>
              <a:t>enjoys long walks on the beach, piña coladas and getting caught in the </a:t>
            </a:r>
            <a:r>
              <a:rPr lang="en-US" sz="1200" dirty="0" smtClean="0">
                <a:latin typeface="Century Schoolbook" panose="02040604050505020304" pitchFamily="18" charset="0"/>
              </a:rPr>
              <a:t>rain.  He </a:t>
            </a:r>
            <a:r>
              <a:rPr lang="en-US" sz="1200" dirty="0">
                <a:latin typeface="Century Schoolbook" panose="02040604050505020304" pitchFamily="18" charset="0"/>
              </a:rPr>
              <a:t>directed the feature film </a:t>
            </a:r>
            <a:r>
              <a:rPr lang="en-US" sz="1200" i="1" dirty="0" smtClean="0">
                <a:latin typeface="Century Schoolbook" panose="02040604050505020304" pitchFamily="18" charset="0"/>
              </a:rPr>
              <a:t>Gunfight </a:t>
            </a:r>
            <a:r>
              <a:rPr lang="en-US" sz="1200" i="1" dirty="0">
                <a:latin typeface="Century Schoolbook" panose="02040604050505020304" pitchFamily="18" charset="0"/>
              </a:rPr>
              <a:t>at La </a:t>
            </a:r>
            <a:r>
              <a:rPr lang="en-US" sz="1200" i="1" dirty="0" smtClean="0">
                <a:latin typeface="Century Schoolbook" panose="02040604050505020304" pitchFamily="18" charset="0"/>
              </a:rPr>
              <a:t>Mesa</a:t>
            </a:r>
            <a:r>
              <a:rPr lang="en-US" sz="1200" dirty="0" smtClean="0">
                <a:latin typeface="Century Schoolbook" panose="02040604050505020304" pitchFamily="18" charset="0"/>
              </a:rPr>
              <a:t> </a:t>
            </a:r>
            <a:r>
              <a:rPr lang="en-US" sz="1200" dirty="0">
                <a:latin typeface="Century Schoolbook" panose="02040604050505020304" pitchFamily="18" charset="0"/>
              </a:rPr>
              <a:t>and is currently searching couch cushions for loose change.</a:t>
            </a:r>
          </a:p>
          <a:p>
            <a:endParaRPr lang="en-US" sz="1200" dirty="0">
              <a:latin typeface="Century Schoolbook" panose="02040604050505020304" pitchFamily="18"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727" y="3581400"/>
            <a:ext cx="1462215" cy="19812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014817"/>
            <a:ext cx="1462215" cy="1992279"/>
          </a:xfrm>
          <a:prstGeom prst="rect">
            <a:avLst/>
          </a:prstGeom>
        </p:spPr>
      </p:pic>
    </p:spTree>
    <p:extLst>
      <p:ext uri="{BB962C8B-B14F-4D97-AF65-F5344CB8AC3E}">
        <p14:creationId xmlns:p14="http://schemas.microsoft.com/office/powerpoint/2010/main" val="242468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33"/>
            <a:ext cx="8077200" cy="1020762"/>
          </a:xfrm>
        </p:spPr>
        <p:txBody>
          <a:bodyPr>
            <a:normAutofit fontScale="90000"/>
          </a:bodyPr>
          <a:lstStyle/>
          <a:p>
            <a:r>
              <a:rPr lang="en-US" dirty="0" smtClean="0">
                <a:solidFill>
                  <a:srgbClr val="FF0000"/>
                </a:solidFill>
                <a:latin typeface="Century Schoolbook" panose="02040604050505020304" pitchFamily="18" charset="0"/>
              </a:rPr>
              <a:t/>
            </a:r>
            <a:br>
              <a:rPr lang="en-US" dirty="0" smtClean="0">
                <a:solidFill>
                  <a:srgbClr val="FF0000"/>
                </a:solidFill>
                <a:latin typeface="Century Schoolbook" panose="02040604050505020304" pitchFamily="18" charset="0"/>
              </a:rPr>
            </a:br>
            <a:r>
              <a:rPr lang="en-US" dirty="0" smtClean="0">
                <a:solidFill>
                  <a:srgbClr val="FF0000"/>
                </a:solidFill>
                <a:latin typeface="Century Schoolbook" panose="02040604050505020304" pitchFamily="18" charset="0"/>
              </a:rPr>
              <a:t/>
            </a:r>
            <a:br>
              <a:rPr lang="en-US" dirty="0" smtClean="0">
                <a:solidFill>
                  <a:srgbClr val="FF0000"/>
                </a:solidFill>
                <a:latin typeface="Century Schoolbook" panose="02040604050505020304" pitchFamily="18" charset="0"/>
              </a:rPr>
            </a:br>
            <a:r>
              <a:rPr lang="en-US" dirty="0" smtClean="0">
                <a:solidFill>
                  <a:srgbClr val="FF0000"/>
                </a:solidFill>
                <a:latin typeface="Century Schoolbook" panose="02040604050505020304" pitchFamily="18" charset="0"/>
              </a:rPr>
              <a:t>Crew</a:t>
            </a:r>
            <a:br>
              <a:rPr lang="en-US" dirty="0" smtClean="0">
                <a:solidFill>
                  <a:srgbClr val="FF0000"/>
                </a:solidFill>
                <a:latin typeface="Century Schoolbook" panose="02040604050505020304" pitchFamily="18" charset="0"/>
              </a:rPr>
            </a:br>
            <a:r>
              <a:rPr lang="en-US" dirty="0" smtClean="0">
                <a:latin typeface="Century Schoolbook" panose="02040604050505020304" pitchFamily="18" charset="0"/>
              </a:rPr>
              <a:t/>
            </a:r>
            <a:br>
              <a:rPr lang="en-US" dirty="0" smtClean="0">
                <a:latin typeface="Century Schoolbook" panose="02040604050505020304" pitchFamily="18" charset="0"/>
              </a:rPr>
            </a:br>
            <a:endParaRPr lang="en-US" dirty="0"/>
          </a:p>
        </p:txBody>
      </p:sp>
      <p:sp>
        <p:nvSpPr>
          <p:cNvPr id="6" name="TextBox 5"/>
          <p:cNvSpPr txBox="1"/>
          <p:nvPr/>
        </p:nvSpPr>
        <p:spPr>
          <a:xfrm>
            <a:off x="2362200" y="1219200"/>
            <a:ext cx="5791200" cy="2677656"/>
          </a:xfrm>
          <a:prstGeom prst="rect">
            <a:avLst/>
          </a:prstGeom>
          <a:noFill/>
        </p:spPr>
        <p:txBody>
          <a:bodyPr wrap="square" rtlCol="0">
            <a:spAutoFit/>
          </a:bodyPr>
          <a:lstStyle/>
          <a:p>
            <a:r>
              <a:rPr lang="en-US" sz="1200" b="1" dirty="0" smtClean="0">
                <a:latin typeface="Century Schoolbook" panose="02040604050505020304" pitchFamily="18" charset="0"/>
              </a:rPr>
              <a:t>CLARISSA JACOBSON – Writer/Producer</a:t>
            </a:r>
          </a:p>
          <a:p>
            <a:endParaRPr lang="en-US" sz="1200" b="1" dirty="0" smtClean="0">
              <a:latin typeface="Century Schoolbook" panose="02040604050505020304" pitchFamily="18" charset="0"/>
            </a:endParaRPr>
          </a:p>
          <a:p>
            <a:r>
              <a:rPr lang="en-US" sz="1200" dirty="0">
                <a:latin typeface="Century Schoolbook"/>
                <a:cs typeface="Century Schoolbook"/>
              </a:rPr>
              <a:t>Originally from Minnesota, Clarissa Jacobson is from the only family in the state that isn’t Norwegian and didn’t eat Tater Tot hot dish every Sunday.   Clarissa started out as an actress, has a BA in theatre from Indiana University and trained at The American Musical and Dramatic Academy in New York City.   She went on to perform off-Broadway and in numerous film and voice over roles before realizing her true passion was writing.  A </a:t>
            </a:r>
            <a:r>
              <a:rPr lang="en-US" sz="1200" dirty="0" smtClean="0">
                <a:latin typeface="Century Schoolbook"/>
                <a:cs typeface="Century Schoolbook"/>
              </a:rPr>
              <a:t>long-standing </a:t>
            </a:r>
            <a:r>
              <a:rPr lang="en-US" sz="1200" dirty="0">
                <a:latin typeface="Century Schoolbook"/>
                <a:cs typeface="Century Schoolbook"/>
              </a:rPr>
              <a:t>member of Twin Bridges Writing Salon, she thrives on creating kick ass female characters and has several scripts under her belt including the full-length version of </a:t>
            </a:r>
            <a:r>
              <a:rPr lang="en-US" sz="1200" i="1" dirty="0">
                <a:latin typeface="Century Schoolbook"/>
                <a:cs typeface="Century Schoolbook"/>
              </a:rPr>
              <a:t>Lunch Ladies</a:t>
            </a:r>
            <a:r>
              <a:rPr lang="en-US" sz="1200" dirty="0">
                <a:latin typeface="Century Schoolbook"/>
                <a:cs typeface="Century Schoolbook"/>
              </a:rPr>
              <a:t>. Her feature screenplay, </a:t>
            </a:r>
            <a:r>
              <a:rPr lang="en-US" sz="1200" i="1" dirty="0">
                <a:latin typeface="Century Schoolbook"/>
                <a:cs typeface="Century Schoolbook"/>
              </a:rPr>
              <a:t>Stella By Starlight</a:t>
            </a:r>
            <a:r>
              <a:rPr lang="en-US" sz="1200" dirty="0">
                <a:latin typeface="Century Schoolbook"/>
                <a:cs typeface="Century Schoolbook"/>
              </a:rPr>
              <a:t>, has been optioned by Beverly Nero Productions and Norman Stephens </a:t>
            </a:r>
            <a:r>
              <a:rPr lang="en-US" sz="1200" dirty="0" smtClean="0">
                <a:latin typeface="Century Schoolbook"/>
                <a:cs typeface="Century Schoolbook"/>
              </a:rPr>
              <a:t>Films.  Clarissa </a:t>
            </a:r>
            <a:r>
              <a:rPr lang="en-US" sz="1200" dirty="0">
                <a:latin typeface="Century Schoolbook"/>
                <a:cs typeface="Century Schoolbook"/>
              </a:rPr>
              <a:t>happily resides in Los Angeles with all the other weirdoes.</a:t>
            </a:r>
          </a:p>
          <a:p>
            <a:endParaRPr lang="en-US" sz="1200" dirty="0">
              <a:latin typeface="Century Schoolbook" panose="02040604050505020304" pitchFamily="18" charset="0"/>
            </a:endParaRPr>
          </a:p>
        </p:txBody>
      </p:sp>
      <p:pic>
        <p:nvPicPr>
          <p:cNvPr id="7" name="Picture 6" descr="C:\Users\Clarissa\Desktop\JoshLogan.jpg"/>
          <p:cNvPicPr/>
          <p:nvPr/>
        </p:nvPicPr>
        <p:blipFill rotWithShape="1">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rcRect/>
          <a:stretch/>
        </p:blipFill>
        <p:spPr bwMode="auto">
          <a:xfrm>
            <a:off x="457200" y="4114800"/>
            <a:ext cx="1506070" cy="1947173"/>
          </a:xfrm>
          <a:prstGeom prst="rect">
            <a:avLst/>
          </a:prstGeom>
          <a:noFill/>
          <a:ln>
            <a:noFill/>
          </a:ln>
        </p:spPr>
      </p:pic>
      <p:sp>
        <p:nvSpPr>
          <p:cNvPr id="8" name="TextBox 7"/>
          <p:cNvSpPr txBox="1"/>
          <p:nvPr/>
        </p:nvSpPr>
        <p:spPr>
          <a:xfrm>
            <a:off x="2362200" y="4038600"/>
            <a:ext cx="5791200" cy="2677656"/>
          </a:xfrm>
          <a:prstGeom prst="rect">
            <a:avLst/>
          </a:prstGeom>
          <a:noFill/>
        </p:spPr>
        <p:txBody>
          <a:bodyPr wrap="square" rtlCol="0">
            <a:spAutoFit/>
          </a:bodyPr>
          <a:lstStyle/>
          <a:p>
            <a:r>
              <a:rPr lang="en-US" sz="1200" b="1" dirty="0" smtClean="0">
                <a:latin typeface="Century Schoolbook" panose="02040604050505020304" pitchFamily="18" charset="0"/>
              </a:rPr>
              <a:t>JM LOGAN – Director/Producer</a:t>
            </a:r>
          </a:p>
          <a:p>
            <a:endParaRPr lang="en-US" sz="1200" dirty="0" smtClean="0">
              <a:latin typeface="Century Schoolbook" panose="02040604050505020304" pitchFamily="18" charset="0"/>
            </a:endParaRPr>
          </a:p>
          <a:p>
            <a:r>
              <a:rPr lang="en-US" sz="1200" dirty="0" smtClean="0">
                <a:latin typeface="Century Schoolbook" panose="02040604050505020304" pitchFamily="18" charset="0"/>
              </a:rPr>
              <a:t>JM </a:t>
            </a:r>
            <a:r>
              <a:rPr lang="en-US" sz="1200" dirty="0">
                <a:latin typeface="Century Schoolbook" panose="02040604050505020304" pitchFamily="18" charset="0"/>
              </a:rPr>
              <a:t>is an award-winning filmmaker and cinematographer who has lived many lives in the film industry.  Starting in makeup effects building big rubber monsters and slinging blood on movies like </a:t>
            </a:r>
            <a:r>
              <a:rPr lang="en-US" sz="1200" i="1" dirty="0">
                <a:latin typeface="Century Schoolbook" panose="02040604050505020304" pitchFamily="18" charset="0"/>
              </a:rPr>
              <a:t>The Dentist, Wishmaster 2</a:t>
            </a:r>
            <a:r>
              <a:rPr lang="en-US" sz="1200" dirty="0">
                <a:latin typeface="Century Schoolbook" panose="02040604050505020304" pitchFamily="18" charset="0"/>
              </a:rPr>
              <a:t>, and </a:t>
            </a:r>
            <a:r>
              <a:rPr lang="en-US" sz="1200" i="1" dirty="0">
                <a:latin typeface="Century Schoolbook" panose="02040604050505020304" pitchFamily="18" charset="0"/>
              </a:rPr>
              <a:t>Texas Chainsaw Massacre</a:t>
            </a:r>
            <a:r>
              <a:rPr lang="en-US" sz="1200" dirty="0">
                <a:latin typeface="Century Schoolbook" panose="02040604050505020304" pitchFamily="18" charset="0"/>
              </a:rPr>
              <a:t>, he transitioned through visual effects, sound design, composing and supervising post production for the studios.  He now wears diverse hats as a multi-faceted filmmaker directing, shooting, producing and editing.  In addition to directing </a:t>
            </a:r>
            <a:r>
              <a:rPr lang="en-US" sz="1200" i="1" dirty="0">
                <a:latin typeface="Century Schoolbook" panose="02040604050505020304" pitchFamily="18" charset="0"/>
              </a:rPr>
              <a:t>Lunch Ladies</a:t>
            </a:r>
            <a:r>
              <a:rPr lang="en-US" sz="1200" dirty="0">
                <a:latin typeface="Century Schoolbook" panose="02040604050505020304" pitchFamily="18" charset="0"/>
              </a:rPr>
              <a:t>, his recent projects include an interactive feature film </a:t>
            </a:r>
            <a:r>
              <a:rPr lang="en-US" sz="1200" i="1" dirty="0">
                <a:latin typeface="Century Schoolbook" panose="02040604050505020304" pitchFamily="18" charset="0"/>
              </a:rPr>
              <a:t>The Garage Sale</a:t>
            </a:r>
            <a:r>
              <a:rPr lang="en-US" sz="1200" dirty="0">
                <a:latin typeface="Century Schoolbook" panose="02040604050505020304" pitchFamily="18" charset="0"/>
              </a:rPr>
              <a:t>, producing a feature documentary </a:t>
            </a:r>
            <a:r>
              <a:rPr lang="en-US" sz="1200" i="1" dirty="0">
                <a:latin typeface="Century Schoolbook" panose="02040604050505020304" pitchFamily="18" charset="0"/>
              </a:rPr>
              <a:t>The Disunited States </a:t>
            </a:r>
            <a:r>
              <a:rPr lang="en-US" sz="1200" i="1" dirty="0" smtClean="0">
                <a:latin typeface="Century Schoolbook" panose="02040604050505020304" pitchFamily="18" charset="0"/>
              </a:rPr>
              <a:t>of </a:t>
            </a:r>
            <a:r>
              <a:rPr lang="en-US" sz="1200" i="1" dirty="0">
                <a:latin typeface="Century Schoolbook" panose="02040604050505020304" pitchFamily="18" charset="0"/>
              </a:rPr>
              <a:t>America</a:t>
            </a:r>
            <a:r>
              <a:rPr lang="en-US" sz="1200" dirty="0">
                <a:latin typeface="Century Schoolbook" panose="02040604050505020304" pitchFamily="18" charset="0"/>
              </a:rPr>
              <a:t> for Sky TV and </a:t>
            </a:r>
            <a:r>
              <a:rPr lang="en-US" sz="1200" i="1" dirty="0">
                <a:latin typeface="Century Schoolbook" panose="02040604050505020304" pitchFamily="18" charset="0"/>
              </a:rPr>
              <a:t>Manson Family Vacation </a:t>
            </a:r>
            <a:r>
              <a:rPr lang="en-US" sz="1200" dirty="0">
                <a:latin typeface="Century Schoolbook" panose="02040604050505020304" pitchFamily="18" charset="0"/>
              </a:rPr>
              <a:t>for the Duplass Brothers.  He is currently completing the pilot for a new anthology </a:t>
            </a:r>
            <a:r>
              <a:rPr lang="en-US" sz="1200" dirty="0" smtClean="0">
                <a:latin typeface="Century Schoolbook" panose="02040604050505020304" pitchFamily="18" charset="0"/>
              </a:rPr>
              <a:t>series </a:t>
            </a:r>
            <a:r>
              <a:rPr lang="en-US" sz="1200" i="1" dirty="0" smtClean="0">
                <a:latin typeface="Century Schoolbook" panose="02040604050505020304" pitchFamily="18" charset="0"/>
              </a:rPr>
              <a:t>CTRL|ESC</a:t>
            </a:r>
            <a:r>
              <a:rPr lang="en-US" sz="1200" dirty="0">
                <a:latin typeface="Century Schoolbook" panose="02040604050505020304" pitchFamily="18" charset="0"/>
              </a:rPr>
              <a:t>.</a:t>
            </a:r>
          </a:p>
          <a:p>
            <a:endParaRPr lang="en-US" sz="1200" dirty="0">
              <a:latin typeface="Century Schoolbook" panose="02040604050505020304" pitchFamily="18" charset="0"/>
            </a:endParaRPr>
          </a:p>
        </p:txBody>
      </p:sp>
      <p:sp>
        <p:nvSpPr>
          <p:cNvPr id="9" name="Title 1"/>
          <p:cNvSpPr txBox="1">
            <a:spLocks/>
          </p:cNvSpPr>
          <p:nvPr/>
        </p:nvSpPr>
        <p:spPr>
          <a:xfrm>
            <a:off x="7772400" y="108184"/>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4" name="Picture 3" descr="MorbidoShot1.jpg"/>
          <p:cNvPicPr>
            <a:picLocks noChangeAspect="1"/>
          </p:cNvPicPr>
          <p:nvPr/>
        </p:nvPicPr>
        <p:blipFill rotWithShape="1">
          <a:blip r:embed="rId5" cstate="print">
            <a:extLst>
              <a:ext uri="{28A0092B-C50C-407E-A947-70E740481C1C}">
                <a14:useLocalDpi xmlns:a14="http://schemas.microsoft.com/office/drawing/2010/main" val="0"/>
              </a:ext>
            </a:extLst>
          </a:blip>
          <a:srcRect l="20464" t="35105" r="56938" b="41465"/>
          <a:stretch/>
        </p:blipFill>
        <p:spPr>
          <a:xfrm rot="5400000">
            <a:off x="323850" y="1581150"/>
            <a:ext cx="1955800" cy="1536700"/>
          </a:xfrm>
          <a:prstGeom prst="rect">
            <a:avLst/>
          </a:prstGeom>
        </p:spPr>
      </p:pic>
    </p:spTree>
    <p:extLst>
      <p:ext uri="{BB962C8B-B14F-4D97-AF65-F5344CB8AC3E}">
        <p14:creationId xmlns:p14="http://schemas.microsoft.com/office/powerpoint/2010/main" val="1289738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0" y="762000"/>
            <a:ext cx="5791200" cy="3046988"/>
          </a:xfrm>
          <a:prstGeom prst="rect">
            <a:avLst/>
          </a:prstGeom>
          <a:noFill/>
        </p:spPr>
        <p:txBody>
          <a:bodyPr wrap="square" rtlCol="0">
            <a:spAutoFit/>
          </a:bodyPr>
          <a:lstStyle/>
          <a:p>
            <a:r>
              <a:rPr lang="en-US" sz="1200" b="1" dirty="0" smtClean="0">
                <a:latin typeface="Century Schoolbook" panose="02040604050505020304" pitchFamily="18" charset="0"/>
              </a:rPr>
              <a:t>JOE BRATCHER – Producer/Head Choreographer</a:t>
            </a:r>
          </a:p>
          <a:p>
            <a:endParaRPr lang="en-US" sz="1200" b="1" dirty="0" smtClean="0">
              <a:latin typeface="Century Schoolbook" panose="02040604050505020304" pitchFamily="18" charset="0"/>
            </a:endParaRPr>
          </a:p>
          <a:p>
            <a:r>
              <a:rPr lang="en-US" sz="1200" dirty="0">
                <a:latin typeface="Century Schoolbook" panose="02040604050505020304" pitchFamily="18" charset="0"/>
              </a:rPr>
              <a:t>Joe Bratcher seems to reinvent himself every seven to fourteen years.  Retrieving various incarnations from his </a:t>
            </a:r>
            <a:r>
              <a:rPr lang="en-US" sz="1200" dirty="0" smtClean="0">
                <a:latin typeface="Century Schoolbook" panose="02040604050505020304" pitchFamily="18" charset="0"/>
              </a:rPr>
              <a:t>45 year </a:t>
            </a:r>
            <a:r>
              <a:rPr lang="en-US" sz="1200" dirty="0">
                <a:latin typeface="Century Schoolbook" panose="02040604050505020304" pitchFamily="18" charset="0"/>
              </a:rPr>
              <a:t>adventure: </a:t>
            </a:r>
          </a:p>
          <a:p>
            <a:r>
              <a:rPr lang="en-US" sz="1200" dirty="0">
                <a:latin typeface="Century Schoolbook" panose="02040604050505020304" pitchFamily="18" charset="0"/>
              </a:rPr>
              <a:t> </a:t>
            </a:r>
          </a:p>
          <a:p>
            <a:r>
              <a:rPr lang="en-US" sz="1200" dirty="0">
                <a:latin typeface="Century Schoolbook" panose="02040604050505020304" pitchFamily="18" charset="0"/>
              </a:rPr>
              <a:t>After graduating Northwestern University</a:t>
            </a:r>
            <a:r>
              <a:rPr lang="en-US" sz="1200" dirty="0" smtClean="0">
                <a:latin typeface="Century Schoolbook" panose="02040604050505020304" pitchFamily="18" charset="0"/>
              </a:rPr>
              <a:t>, Joe </a:t>
            </a:r>
            <a:r>
              <a:rPr lang="en-US" sz="1200" dirty="0">
                <a:latin typeface="Century Schoolbook" panose="02040604050505020304" pitchFamily="18" charset="0"/>
              </a:rPr>
              <a:t>was an actor </a:t>
            </a:r>
            <a:r>
              <a:rPr lang="en-US" sz="1200" dirty="0" smtClean="0">
                <a:latin typeface="Century Schoolbook" panose="02040604050505020304" pitchFamily="18" charset="0"/>
              </a:rPr>
              <a:t>in Broadway </a:t>
            </a:r>
            <a:r>
              <a:rPr lang="en-US" sz="1200" dirty="0">
                <a:latin typeface="Century Schoolbook" panose="02040604050505020304" pitchFamily="18" charset="0"/>
              </a:rPr>
              <a:t>musicals, television and film, a writer of movies, episodics, and books, a screenwriting teacher at UCLA Ext. Writer’s </a:t>
            </a:r>
            <a:r>
              <a:rPr lang="en-US" sz="1200" dirty="0" smtClean="0">
                <a:latin typeface="Century Schoolbook" panose="02040604050505020304" pitchFamily="18" charset="0"/>
              </a:rPr>
              <a:t>Program for eight years, </a:t>
            </a:r>
            <a:r>
              <a:rPr lang="en-US" sz="1200" dirty="0">
                <a:latin typeface="Century Schoolbook" panose="02040604050505020304" pitchFamily="18" charset="0"/>
              </a:rPr>
              <a:t>creator of the first beginning screenwriting on-line course for UCLA, artistic mentor to many including </a:t>
            </a:r>
            <a:r>
              <a:rPr lang="en-US" sz="1200" dirty="0" smtClean="0">
                <a:latin typeface="Century Schoolbook" panose="02040604050505020304" pitchFamily="18" charset="0"/>
              </a:rPr>
              <a:t>the trifecta producing team on </a:t>
            </a:r>
            <a:r>
              <a:rPr lang="en-US" sz="1200" i="1" dirty="0" smtClean="0">
                <a:latin typeface="Century Schoolbook" panose="02040604050505020304" pitchFamily="18" charset="0"/>
              </a:rPr>
              <a:t>Lunch Ladies</a:t>
            </a:r>
            <a:r>
              <a:rPr lang="en-US" sz="1200" dirty="0" smtClean="0">
                <a:latin typeface="Century Schoolbook" panose="02040604050505020304" pitchFamily="18" charset="0"/>
              </a:rPr>
              <a:t> </a:t>
            </a:r>
            <a:r>
              <a:rPr lang="en-US" sz="1200" dirty="0">
                <a:latin typeface="Century Schoolbook" panose="02040604050505020304" pitchFamily="18" charset="0"/>
              </a:rPr>
              <a:t>– Clarissa, Shayna and </a:t>
            </a:r>
            <a:r>
              <a:rPr lang="en-US" sz="1200" dirty="0" smtClean="0">
                <a:latin typeface="Century Schoolbook" panose="02040604050505020304" pitchFamily="18" charset="0"/>
              </a:rPr>
              <a:t>Jessica - </a:t>
            </a:r>
            <a:r>
              <a:rPr lang="en-US" sz="1200" dirty="0">
                <a:latin typeface="Century Schoolbook" panose="02040604050505020304" pitchFamily="18" charset="0"/>
              </a:rPr>
              <a:t>owner (with wife Judy Farrell) of Twin Bridges </a:t>
            </a:r>
            <a:r>
              <a:rPr lang="en-US" sz="1200" dirty="0" smtClean="0">
                <a:latin typeface="Century Schoolbook" panose="02040604050505020304" pitchFamily="18" charset="0"/>
              </a:rPr>
              <a:t>Screenwriting Salon </a:t>
            </a:r>
            <a:r>
              <a:rPr lang="en-US" sz="1200" i="1" dirty="0">
                <a:latin typeface="Century Schoolbook" panose="02040604050505020304" pitchFamily="18" charset="0"/>
              </a:rPr>
              <a:t>– 28 years and counting, </a:t>
            </a:r>
            <a:r>
              <a:rPr lang="en-US" sz="1200" dirty="0">
                <a:latin typeface="Century Schoolbook" panose="02040604050505020304" pitchFamily="18" charset="0"/>
              </a:rPr>
              <a:t>literary manager and producer… but always always always… at heart… </a:t>
            </a:r>
            <a:r>
              <a:rPr lang="en-US" sz="1200" dirty="0" smtClean="0">
                <a:latin typeface="Century Schoolbook" panose="02040604050505020304" pitchFamily="18" charset="0"/>
              </a:rPr>
              <a:t>a </a:t>
            </a:r>
            <a:r>
              <a:rPr lang="en-US" sz="1200" dirty="0">
                <a:latin typeface="Century Schoolbook" panose="02040604050505020304" pitchFamily="18" charset="0"/>
              </a:rPr>
              <a:t>tap dancer.   (Still taps </a:t>
            </a:r>
            <a:r>
              <a:rPr lang="en-US" sz="1200" dirty="0" smtClean="0">
                <a:latin typeface="Century Schoolbook" panose="02040604050505020304" pitchFamily="18" charset="0"/>
              </a:rPr>
              <a:t>three hours </a:t>
            </a:r>
            <a:r>
              <a:rPr lang="en-US" sz="1200" dirty="0">
                <a:latin typeface="Century Schoolbook" panose="02040604050505020304" pitchFamily="18" charset="0"/>
              </a:rPr>
              <a:t>a week.)</a:t>
            </a:r>
          </a:p>
          <a:p>
            <a:endParaRPr lang="en-US" sz="1200" b="1" dirty="0" smtClean="0">
              <a:latin typeface="Century Schoolbook" panose="02040604050505020304" pitchFamily="18" charset="0"/>
            </a:endParaRPr>
          </a:p>
          <a:p>
            <a:endParaRPr lang="en-US" sz="1200" dirty="0">
              <a:latin typeface="Century Schoolbook" panose="02040604050505020304" pitchFamily="18" charset="0"/>
            </a:endParaRPr>
          </a:p>
        </p:txBody>
      </p:sp>
      <p:pic>
        <p:nvPicPr>
          <p:cNvPr id="9" name="Picture 8" descr="C:\Users\Clarissa\Dropbox\Scripts\LL Short\EPK\EPK Photos\JoeBratcherShot.jpg"/>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875622"/>
            <a:ext cx="1524000" cy="1920759"/>
          </a:xfrm>
          <a:prstGeom prst="rect">
            <a:avLst/>
          </a:prstGeom>
          <a:noFill/>
          <a:ln>
            <a:noFill/>
          </a:ln>
        </p:spPr>
      </p:pic>
      <p:sp>
        <p:nvSpPr>
          <p:cNvPr id="10" name="Title 1"/>
          <p:cNvSpPr txBox="1">
            <a:spLocks/>
          </p:cNvSpPr>
          <p:nvPr/>
        </p:nvSpPr>
        <p:spPr>
          <a:xfrm>
            <a:off x="7772400" y="108184"/>
            <a:ext cx="1143000" cy="41116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pic>
        <p:nvPicPr>
          <p:cNvPr id="7" name="Picture 6" descr="C:\Users\Clarissa\Dropbox\Scripts\LL Short\EPK\EPK Photos\Shayna Weber.jpg"/>
          <p:cNvPicPr/>
          <p:nvPr/>
        </p:nvPicPr>
        <p:blipFill rotWithShape="1">
          <a:blip r:embed="rId3" cstate="email">
            <a:extLst>
              <a:ext uri="{28A0092B-C50C-407E-A947-70E740481C1C}">
                <a14:useLocalDpi xmlns:a14="http://schemas.microsoft.com/office/drawing/2010/main"/>
              </a:ext>
            </a:extLst>
          </a:blip>
          <a:srcRect/>
          <a:stretch/>
        </p:blipFill>
        <p:spPr bwMode="auto">
          <a:xfrm>
            <a:off x="593651" y="3581400"/>
            <a:ext cx="1524000" cy="1947173"/>
          </a:xfrm>
          <a:prstGeom prst="rect">
            <a:avLst/>
          </a:prstGeom>
          <a:noFill/>
          <a:ln>
            <a:noFill/>
          </a:ln>
        </p:spPr>
      </p:pic>
      <p:sp>
        <p:nvSpPr>
          <p:cNvPr id="11" name="TextBox 10"/>
          <p:cNvSpPr txBox="1"/>
          <p:nvPr/>
        </p:nvSpPr>
        <p:spPr>
          <a:xfrm>
            <a:off x="2438400" y="3581400"/>
            <a:ext cx="5791200" cy="2308324"/>
          </a:xfrm>
          <a:prstGeom prst="rect">
            <a:avLst/>
          </a:prstGeom>
          <a:noFill/>
        </p:spPr>
        <p:txBody>
          <a:bodyPr wrap="square" rtlCol="0">
            <a:spAutoFit/>
          </a:bodyPr>
          <a:lstStyle/>
          <a:p>
            <a:r>
              <a:rPr lang="en-US" sz="1200" b="1" dirty="0" smtClean="0">
                <a:latin typeface="Century Schoolbook" panose="02040604050505020304" pitchFamily="18" charset="0"/>
              </a:rPr>
              <a:t>SHAYNA WEBER – Producer</a:t>
            </a:r>
          </a:p>
          <a:p>
            <a:endParaRPr lang="en-US" sz="1200" b="1" dirty="0" smtClean="0">
              <a:latin typeface="Century Schoolbook" panose="02040604050505020304" pitchFamily="18" charset="0"/>
            </a:endParaRPr>
          </a:p>
          <a:p>
            <a:r>
              <a:rPr lang="en-US" sz="1200" dirty="0">
                <a:latin typeface="Century Schoolbook" panose="02040604050505020304" pitchFamily="18" charset="0"/>
              </a:rPr>
              <a:t>Shayna Weber grew up in Bend, Oregon and attended Oregon State University before moving to Los Angeles to pursue a career in the entertainment industry.  In addition to producing, Shayna is a screenwriter who focuses on female-driven projects and plans to start a production </a:t>
            </a:r>
            <a:r>
              <a:rPr lang="en-US" sz="1200" dirty="0" smtClean="0">
                <a:latin typeface="Century Schoolbook" panose="02040604050505020304" pitchFamily="18" charset="0"/>
              </a:rPr>
              <a:t>company.  </a:t>
            </a:r>
            <a:r>
              <a:rPr lang="en-US" sz="1200" dirty="0">
                <a:latin typeface="Century Schoolbook" panose="02040604050505020304" pitchFamily="18" charset="0"/>
              </a:rPr>
              <a:t>Shayna has also been a producer of reality programming for the past </a:t>
            </a:r>
            <a:r>
              <a:rPr lang="en-US" sz="1200" dirty="0" smtClean="0">
                <a:latin typeface="Century Schoolbook" panose="02040604050505020304" pitchFamily="18" charset="0"/>
              </a:rPr>
              <a:t>fifteen years </a:t>
            </a:r>
            <a:r>
              <a:rPr lang="en-US" sz="1200" dirty="0">
                <a:latin typeface="Century Schoolbook" panose="02040604050505020304" pitchFamily="18" charset="0"/>
              </a:rPr>
              <a:t>for network, cable and online channels for the hit shows </a:t>
            </a:r>
            <a:r>
              <a:rPr lang="en-US" sz="1200" i="1" dirty="0" smtClean="0">
                <a:latin typeface="Century Schoolbook" panose="02040604050505020304" pitchFamily="18" charset="0"/>
              </a:rPr>
              <a:t>So </a:t>
            </a:r>
            <a:r>
              <a:rPr lang="en-US" sz="1200" i="1" dirty="0">
                <a:latin typeface="Century Schoolbook" panose="02040604050505020304" pitchFamily="18" charset="0"/>
              </a:rPr>
              <a:t>You Think You Can Dance</a:t>
            </a:r>
            <a:r>
              <a:rPr lang="en-US" sz="1200" dirty="0" smtClean="0">
                <a:latin typeface="Century Schoolbook" panose="02040604050505020304" pitchFamily="18" charset="0"/>
              </a:rPr>
              <a:t>, </a:t>
            </a:r>
            <a:r>
              <a:rPr lang="en-US" sz="1200" i="1" dirty="0" smtClean="0">
                <a:latin typeface="Century Schoolbook" panose="02040604050505020304" pitchFamily="18" charset="0"/>
              </a:rPr>
              <a:t>Brew </a:t>
            </a:r>
            <a:r>
              <a:rPr lang="en-US" sz="1200" i="1" dirty="0">
                <a:latin typeface="Century Schoolbook" panose="02040604050505020304" pitchFamily="18" charset="0"/>
              </a:rPr>
              <a:t>Dogs</a:t>
            </a:r>
            <a:r>
              <a:rPr lang="en-US" sz="1200" dirty="0" smtClean="0">
                <a:latin typeface="Century Schoolbook" panose="02040604050505020304" pitchFamily="18" charset="0"/>
              </a:rPr>
              <a:t>, </a:t>
            </a:r>
            <a:r>
              <a:rPr lang="en-US" sz="1200" dirty="0">
                <a:latin typeface="Century Schoolbook" panose="02040604050505020304" pitchFamily="18" charset="0"/>
              </a:rPr>
              <a:t>and </a:t>
            </a:r>
            <a:r>
              <a:rPr lang="en-US" sz="1200" i="1" dirty="0" smtClean="0">
                <a:latin typeface="Century Schoolbook" panose="02040604050505020304" pitchFamily="18" charset="0"/>
              </a:rPr>
              <a:t>RuPaul's </a:t>
            </a:r>
            <a:r>
              <a:rPr lang="en-US" sz="1200" i="1" dirty="0">
                <a:latin typeface="Century Schoolbook" panose="02040604050505020304" pitchFamily="18" charset="0"/>
              </a:rPr>
              <a:t>Drag </a:t>
            </a:r>
            <a:r>
              <a:rPr lang="en-US" sz="1200" i="1" dirty="0" smtClean="0">
                <a:latin typeface="Century Schoolbook" panose="02040604050505020304" pitchFamily="18" charset="0"/>
              </a:rPr>
              <a:t>Race</a:t>
            </a:r>
            <a:r>
              <a:rPr lang="en-US" sz="1200" dirty="0" smtClean="0">
                <a:latin typeface="Century Schoolbook" panose="02040604050505020304" pitchFamily="18" charset="0"/>
              </a:rPr>
              <a:t> </a:t>
            </a:r>
            <a:r>
              <a:rPr lang="en-US" sz="1200" dirty="0">
                <a:latin typeface="Century Schoolbook" panose="02040604050505020304" pitchFamily="18" charset="0"/>
              </a:rPr>
              <a:t>among others.  She is a long standing member of Twin Bridges Screenwriting Salon and resides in Los Angeles with her husband and new baby.</a:t>
            </a:r>
          </a:p>
          <a:p>
            <a:endParaRPr lang="en-US" sz="1200" dirty="0">
              <a:latin typeface="Century Schoolbook" panose="02040604050505020304" pitchFamily="18" charset="0"/>
            </a:endParaRPr>
          </a:p>
        </p:txBody>
      </p:sp>
    </p:spTree>
    <p:extLst>
      <p:ext uri="{BB962C8B-B14F-4D97-AF65-F5344CB8AC3E}">
        <p14:creationId xmlns:p14="http://schemas.microsoft.com/office/powerpoint/2010/main" val="338066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48600" y="76200"/>
            <a:ext cx="1143000" cy="411162"/>
          </a:xfrm>
        </p:spPr>
        <p:txBody>
          <a:bodyPr>
            <a:normAutofit fontScale="90000"/>
          </a:bodyPr>
          <a:lstStyle/>
          <a:p>
            <a:pPr algn="r"/>
            <a:r>
              <a:rPr lang="en-US" sz="1200" dirty="0" smtClean="0">
                <a:solidFill>
                  <a:srgbClr val="FF0000"/>
                </a:solidFill>
                <a:latin typeface="Century Schoolbook" panose="02040604050505020304" pitchFamily="18" charset="0"/>
              </a:rPr>
              <a:t>Lunch Ladies</a:t>
            </a:r>
            <a:r>
              <a:rPr lang="en-US" sz="1200" dirty="0" smtClean="0">
                <a:latin typeface="Century Schoolbook" panose="02040604050505020304" pitchFamily="18" charset="0"/>
              </a:rPr>
              <a:t/>
            </a:r>
            <a:br>
              <a:rPr lang="en-US" sz="1200" dirty="0" smtClean="0">
                <a:latin typeface="Century Schoolbook" panose="02040604050505020304" pitchFamily="18" charset="0"/>
              </a:rPr>
            </a:br>
            <a:endParaRPr lang="en-US" sz="1200" dirty="0"/>
          </a:p>
        </p:txBody>
      </p:sp>
      <p:sp>
        <p:nvSpPr>
          <p:cNvPr id="10" name="Rectangle 9"/>
          <p:cNvSpPr/>
          <p:nvPr/>
        </p:nvSpPr>
        <p:spPr>
          <a:xfrm>
            <a:off x="4447607" y="3244334"/>
            <a:ext cx="248786" cy="369332"/>
          </a:xfrm>
          <a:prstGeom prst="rect">
            <a:avLst/>
          </a:prstGeom>
        </p:spPr>
        <p:txBody>
          <a:bodyPr wrap="none">
            <a:spAutoFit/>
          </a:bodyPr>
          <a:lstStyle/>
          <a:p>
            <a:r>
              <a:rPr lang="en-US" dirty="0">
                <a:latin typeface="Century Schoolbook" panose="02040604050505020304" pitchFamily="18" charset="0"/>
              </a:rPr>
              <a:t> </a:t>
            </a:r>
            <a:endParaRPr lang="en-US" dirty="0"/>
          </a:p>
        </p:txBody>
      </p:sp>
      <p:pic>
        <p:nvPicPr>
          <p:cNvPr id="12" name="Picture 11" descr="C:\Users\Clarissa\Dropbox\Scripts\LL Short\EPK\EPK Photos\MattFallettaPic.jpg"/>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762000"/>
            <a:ext cx="1523999" cy="1947173"/>
          </a:xfrm>
          <a:prstGeom prst="rect">
            <a:avLst/>
          </a:prstGeom>
          <a:noFill/>
          <a:ln>
            <a:noFill/>
          </a:ln>
        </p:spPr>
      </p:pic>
      <p:sp>
        <p:nvSpPr>
          <p:cNvPr id="17" name="TextBox 16"/>
          <p:cNvSpPr txBox="1"/>
          <p:nvPr/>
        </p:nvSpPr>
        <p:spPr>
          <a:xfrm>
            <a:off x="2514600" y="685800"/>
            <a:ext cx="5791200" cy="2677656"/>
          </a:xfrm>
          <a:prstGeom prst="rect">
            <a:avLst/>
          </a:prstGeom>
          <a:noFill/>
        </p:spPr>
        <p:txBody>
          <a:bodyPr wrap="square" rtlCol="0">
            <a:spAutoFit/>
          </a:bodyPr>
          <a:lstStyle/>
          <a:p>
            <a:r>
              <a:rPr lang="en-US" sz="1200" b="1" dirty="0" smtClean="0">
                <a:latin typeface="Century Schoolbook" panose="02040604050505020304" pitchFamily="18" charset="0"/>
              </a:rPr>
              <a:t>MATT FALLETTA – Executive Producer/Special Effects Supervisor</a:t>
            </a:r>
          </a:p>
          <a:p>
            <a:endParaRPr lang="en-US" sz="1200" dirty="0">
              <a:latin typeface="Century Schoolbook" panose="02040604050505020304" pitchFamily="18" charset="0"/>
            </a:endParaRPr>
          </a:p>
          <a:p>
            <a:r>
              <a:rPr lang="en-US" sz="1200" dirty="0">
                <a:latin typeface="Century Schoolbook" panose="02040604050505020304" pitchFamily="18" charset="0"/>
              </a:rPr>
              <a:t>Matthew Falletta grew up in North Carolina and attended The North Carolina School of the Arts to study acting, mime and dance and Columbia College in Chicago.  </a:t>
            </a:r>
            <a:r>
              <a:rPr lang="en-US" sz="1200" dirty="0" smtClean="0">
                <a:latin typeface="Century Schoolbook" panose="02040604050505020304" pitchFamily="18" charset="0"/>
              </a:rPr>
              <a:t>In </a:t>
            </a:r>
            <a:r>
              <a:rPr lang="en-US" sz="1200" dirty="0">
                <a:latin typeface="Century Schoolbook" panose="02040604050505020304" pitchFamily="18" charset="0"/>
              </a:rPr>
              <a:t>NC he helped create East Coast Stunts at Screen Gems Studios in Wilmington as well as opening a special effects shop working on productions like </a:t>
            </a:r>
            <a:r>
              <a:rPr lang="en-US" sz="1200" i="1" dirty="0" smtClean="0">
                <a:latin typeface="Century Schoolbook" panose="02040604050505020304" pitchFamily="18" charset="0"/>
              </a:rPr>
              <a:t>One </a:t>
            </a:r>
            <a:r>
              <a:rPr lang="en-US" sz="1200" i="1" dirty="0">
                <a:latin typeface="Century Schoolbook" panose="02040604050505020304" pitchFamily="18" charset="0"/>
              </a:rPr>
              <a:t>Tree </a:t>
            </a:r>
            <a:r>
              <a:rPr lang="en-US" sz="1200" i="1" dirty="0" smtClean="0">
                <a:latin typeface="Century Schoolbook" panose="02040604050505020304" pitchFamily="18" charset="0"/>
              </a:rPr>
              <a:t>Hill</a:t>
            </a:r>
            <a:r>
              <a:rPr lang="en-US" sz="1200" dirty="0" smtClean="0">
                <a:latin typeface="Century Schoolbook" panose="02040604050505020304" pitchFamily="18" charset="0"/>
              </a:rPr>
              <a:t> </a:t>
            </a:r>
            <a:r>
              <a:rPr lang="en-US" sz="1200" dirty="0">
                <a:latin typeface="Century Schoolbook" panose="02040604050505020304" pitchFamily="18" charset="0"/>
              </a:rPr>
              <a:t>and </a:t>
            </a:r>
            <a:r>
              <a:rPr lang="en-US" sz="1200" i="1" dirty="0" smtClean="0">
                <a:latin typeface="Century Schoolbook" panose="02040604050505020304" pitchFamily="18" charset="0"/>
              </a:rPr>
              <a:t>Virus</a:t>
            </a:r>
            <a:r>
              <a:rPr lang="en-US" sz="1200" dirty="0" smtClean="0">
                <a:latin typeface="Century Schoolbook" panose="02040604050505020304" pitchFamily="18" charset="0"/>
              </a:rPr>
              <a:t>.  </a:t>
            </a:r>
            <a:r>
              <a:rPr lang="en-US" sz="1200" dirty="0">
                <a:latin typeface="Century Schoolbook" panose="02040604050505020304" pitchFamily="18" charset="0"/>
              </a:rPr>
              <a:t>Today Matt resides in Los Angeles and is </a:t>
            </a:r>
            <a:r>
              <a:rPr lang="en-US" sz="1200" dirty="0" smtClean="0">
                <a:latin typeface="Century Schoolbook" panose="02040604050505020304" pitchFamily="18" charset="0"/>
              </a:rPr>
              <a:t>the </a:t>
            </a:r>
            <a:r>
              <a:rPr lang="en-US" sz="1200" dirty="0">
                <a:latin typeface="Century Schoolbook" panose="02040604050505020304" pitchFamily="18" charset="0"/>
              </a:rPr>
              <a:t>co-owner of </a:t>
            </a:r>
            <a:r>
              <a:rPr lang="en-US" sz="1200" dirty="0" smtClean="0">
                <a:latin typeface="Century Schoolbook" panose="02040604050505020304" pitchFamily="18" charset="0"/>
              </a:rPr>
              <a:t>SOTA </a:t>
            </a:r>
            <a:r>
              <a:rPr lang="en-US" sz="1200" dirty="0">
                <a:latin typeface="Century Schoolbook" panose="02040604050505020304" pitchFamily="18" charset="0"/>
              </a:rPr>
              <a:t>F/X which has been in business for well over 20 years.</a:t>
            </a:r>
          </a:p>
          <a:p>
            <a:r>
              <a:rPr lang="en-US" sz="1200" dirty="0">
                <a:latin typeface="Century Schoolbook" panose="02040604050505020304" pitchFamily="18" charset="0"/>
              </a:rPr>
              <a:t> </a:t>
            </a:r>
            <a:endParaRPr lang="en-US" sz="1200" dirty="0" smtClean="0">
              <a:latin typeface="Century Schoolbook" panose="02040604050505020304" pitchFamily="18" charset="0"/>
            </a:endParaRPr>
          </a:p>
          <a:p>
            <a:r>
              <a:rPr lang="en-US" sz="1200" i="1" dirty="0" smtClean="0">
                <a:latin typeface="Century Schoolbook" panose="02040604050505020304" pitchFamily="18" charset="0"/>
              </a:rPr>
              <a:t>*</a:t>
            </a:r>
            <a:r>
              <a:rPr lang="en-US" sz="1200" i="1" dirty="0">
                <a:latin typeface="Century Schoolbook" panose="02040604050505020304" pitchFamily="18" charset="0"/>
              </a:rPr>
              <a:t>We are pleased to have obtained Matt through the Los Angeles Prison System on a work release program.  He has been cleared of all charges against him and is looking forward to reintegrating himself into society as a rodeo clown.  Matt continues to maintain that "the swarm of dried leaves came at me with obvious malice and I simply did what had to be done."</a:t>
            </a:r>
            <a:endParaRPr lang="en-US" sz="1200" dirty="0">
              <a:latin typeface="Century Schoolbook" panose="02040604050505020304" pitchFamily="18" charset="0"/>
            </a:endParaRPr>
          </a:p>
        </p:txBody>
      </p:sp>
      <p:pic>
        <p:nvPicPr>
          <p:cNvPr id="9" name="Picture 2" descr="C:\Users\Clarissa\Dropbox\Scripts\LL Short\EPK\EPK Photos\ChrisEkstei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2000" y="3962400"/>
            <a:ext cx="1574800" cy="19471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90800" y="4038600"/>
            <a:ext cx="5791200" cy="2123658"/>
          </a:xfrm>
          <a:prstGeom prst="rect">
            <a:avLst/>
          </a:prstGeom>
          <a:noFill/>
        </p:spPr>
        <p:txBody>
          <a:bodyPr wrap="square" rtlCol="0">
            <a:spAutoFit/>
          </a:bodyPr>
          <a:lstStyle/>
          <a:p>
            <a:r>
              <a:rPr lang="en-US" sz="1200" b="1" dirty="0" smtClean="0">
                <a:latin typeface="Century Schoolbook" panose="02040604050505020304" pitchFamily="18" charset="0"/>
              </a:rPr>
              <a:t>CHRIS EKSTEIN – Director of Photography</a:t>
            </a:r>
          </a:p>
          <a:p>
            <a:endParaRPr lang="en-US" sz="1200" b="1" dirty="0" smtClean="0">
              <a:latin typeface="Century Schoolbook" panose="02040604050505020304" pitchFamily="18" charset="0"/>
            </a:endParaRPr>
          </a:p>
          <a:p>
            <a:r>
              <a:rPr lang="en-US" sz="1200" dirty="0">
                <a:latin typeface="Century Schoolbook" panose="02040604050505020304" pitchFamily="18" charset="0"/>
              </a:rPr>
              <a:t>Chris Ekstein graduated from NYU Tisch School of the Arts and received his MFA from </a:t>
            </a:r>
            <a:r>
              <a:rPr lang="en-US" sz="1200" dirty="0" smtClean="0">
                <a:latin typeface="Century Schoolbook" panose="02040604050505020304" pitchFamily="18" charset="0"/>
              </a:rPr>
              <a:t>AFI, </a:t>
            </a:r>
            <a:r>
              <a:rPr lang="en-US" sz="1200" dirty="0">
                <a:latin typeface="Century Schoolbook" panose="02040604050505020304" pitchFamily="18" charset="0"/>
              </a:rPr>
              <a:t>where his 35mm thesis received the prestigious Alfred P. Sloan Grant. He is also the recipient of the Panavision New Film Maker Award. In 2010, Chris won best cinematography at the American International Film Festival and was the cinematographer on the features </a:t>
            </a:r>
            <a:r>
              <a:rPr lang="en-US" sz="1200" i="1" dirty="0">
                <a:latin typeface="Century Schoolbook" panose="02040604050505020304" pitchFamily="18" charset="0"/>
              </a:rPr>
              <a:t>Mexican Sunrise </a:t>
            </a:r>
            <a:r>
              <a:rPr lang="en-US" sz="1200" dirty="0">
                <a:latin typeface="Century Schoolbook" panose="02040604050505020304" pitchFamily="18" charset="0"/>
              </a:rPr>
              <a:t>(Gold Award-WorldFest) and</a:t>
            </a:r>
            <a:r>
              <a:rPr lang="en-US" sz="1200" i="1" dirty="0">
                <a:latin typeface="Century Schoolbook" panose="02040604050505020304" pitchFamily="18" charset="0"/>
              </a:rPr>
              <a:t> Callous </a:t>
            </a:r>
            <a:r>
              <a:rPr lang="en-US" sz="1200" dirty="0">
                <a:latin typeface="Century Schoolbook" panose="02040604050505020304" pitchFamily="18" charset="0"/>
              </a:rPr>
              <a:t>(Best </a:t>
            </a:r>
            <a:r>
              <a:rPr lang="en-US" sz="1200" dirty="0" smtClean="0">
                <a:latin typeface="Century Schoolbook" panose="02040604050505020304" pitchFamily="18" charset="0"/>
              </a:rPr>
              <a:t>Picture-IndieFest).  Chris </a:t>
            </a:r>
            <a:r>
              <a:rPr lang="en-US" sz="1200" dirty="0">
                <a:latin typeface="Century Schoolbook" panose="02040604050505020304" pitchFamily="18" charset="0"/>
              </a:rPr>
              <a:t>is a founding partner of Market Street Productions and the father of two girls who lent us their one-eyed hamster, Smarty, for our classroom scene.</a:t>
            </a:r>
          </a:p>
          <a:p>
            <a:endParaRPr lang="en-US" sz="1200" dirty="0">
              <a:latin typeface="Century Schoolbook" panose="02040604050505020304" pitchFamily="18" charset="0"/>
            </a:endParaRPr>
          </a:p>
        </p:txBody>
      </p:sp>
    </p:spTree>
    <p:extLst>
      <p:ext uri="{BB962C8B-B14F-4D97-AF65-F5344CB8AC3E}">
        <p14:creationId xmlns:p14="http://schemas.microsoft.com/office/powerpoint/2010/main" val="605724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3857</TotalTime>
  <Words>4528</Words>
  <Application>Microsoft Macintosh PowerPoint</Application>
  <PresentationFormat>On-screen Show (4:3)</PresentationFormat>
  <Paragraphs>607</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  Cast  </vt:lpstr>
      <vt:lpstr>Lunch Ladies </vt:lpstr>
      <vt:lpstr>  Crew  </vt:lpstr>
      <vt:lpstr>PowerPoint Presentation</vt:lpstr>
      <vt:lpstr>Lunch Ladies </vt:lpstr>
      <vt:lpstr>PowerPoint Presentation</vt:lpstr>
      <vt:lpstr>Lunch Ladies </vt:lpstr>
      <vt:lpstr>Lunch Ladies </vt:lpstr>
      <vt:lpstr>Lunch Ladies </vt:lpstr>
      <vt:lpstr>      Q&amp;A with Writer &amp; Producer Clarissa Jacobson </vt:lpstr>
      <vt:lpstr>Lunch Ladies </vt:lpstr>
      <vt:lpstr>Lunch Ladies </vt:lpstr>
      <vt:lpstr>Lunch Ladies </vt:lpstr>
      <vt:lpstr>Lunch Ladies </vt:lpstr>
      <vt:lpstr>Lunch Ladies </vt:lpstr>
      <vt:lpstr>Lunch Ladies </vt:lpstr>
      <vt:lpstr>Tasty Facts</vt:lpstr>
      <vt:lpstr>Lunch Ladies </vt:lpstr>
      <vt:lpstr>Crew Credits</vt:lpstr>
      <vt:lpstr>Lunch Ladies </vt:lpstr>
      <vt:lpstr> Cast Credits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Clarissa</dc:creator>
  <cp:lastModifiedBy>Clarissa Jacobson</cp:lastModifiedBy>
  <cp:revision>391</cp:revision>
  <cp:lastPrinted>2018-03-06T20:50:42Z</cp:lastPrinted>
  <dcterms:created xsi:type="dcterms:W3CDTF">2017-03-31T17:11:05Z</dcterms:created>
  <dcterms:modified xsi:type="dcterms:W3CDTF">2018-08-14T02:13:04Z</dcterms:modified>
</cp:coreProperties>
</file>